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4"/>
  </p:notesMasterIdLst>
  <p:sldIdLst>
    <p:sldId id="256" r:id="rId2"/>
    <p:sldId id="295" r:id="rId3"/>
    <p:sldId id="292" r:id="rId4"/>
    <p:sldId id="294" r:id="rId5"/>
    <p:sldId id="305" r:id="rId6"/>
    <p:sldId id="302" r:id="rId7"/>
    <p:sldId id="307" r:id="rId8"/>
    <p:sldId id="308" r:id="rId9"/>
    <p:sldId id="309" r:id="rId10"/>
    <p:sldId id="304" r:id="rId11"/>
    <p:sldId id="303" r:id="rId12"/>
    <p:sldId id="300" r:id="rId13"/>
    <p:sldId id="298" r:id="rId14"/>
    <p:sldId id="299" r:id="rId15"/>
    <p:sldId id="297" r:id="rId16"/>
    <p:sldId id="262" r:id="rId17"/>
    <p:sldId id="263" r:id="rId18"/>
    <p:sldId id="261" r:id="rId19"/>
    <p:sldId id="347" r:id="rId20"/>
    <p:sldId id="348" r:id="rId21"/>
    <p:sldId id="310" r:id="rId22"/>
    <p:sldId id="343" r:id="rId23"/>
    <p:sldId id="264" r:id="rId24"/>
    <p:sldId id="312" r:id="rId25"/>
    <p:sldId id="356" r:id="rId26"/>
    <p:sldId id="345" r:id="rId27"/>
    <p:sldId id="266" r:id="rId28"/>
    <p:sldId id="267" r:id="rId29"/>
    <p:sldId id="268" r:id="rId30"/>
    <p:sldId id="351" r:id="rId31"/>
    <p:sldId id="269" r:id="rId32"/>
    <p:sldId id="287" r:id="rId33"/>
    <p:sldId id="288" r:id="rId34"/>
    <p:sldId id="314" r:id="rId35"/>
    <p:sldId id="324" r:id="rId36"/>
    <p:sldId id="289" r:id="rId37"/>
    <p:sldId id="352" r:id="rId38"/>
    <p:sldId id="313" r:id="rId39"/>
    <p:sldId id="311" r:id="rId40"/>
    <p:sldId id="286" r:id="rId41"/>
    <p:sldId id="354" r:id="rId42"/>
    <p:sldId id="319" r:id="rId43"/>
    <p:sldId id="353" r:id="rId44"/>
    <p:sldId id="271" r:id="rId45"/>
    <p:sldId id="270" r:id="rId46"/>
    <p:sldId id="272" r:id="rId47"/>
    <p:sldId id="355" r:id="rId48"/>
    <p:sldId id="320" r:id="rId49"/>
    <p:sldId id="342" r:id="rId50"/>
    <p:sldId id="273" r:id="rId51"/>
    <p:sldId id="357" r:id="rId52"/>
    <p:sldId id="323" r:id="rId53"/>
    <p:sldId id="325" r:id="rId54"/>
    <p:sldId id="274" r:id="rId55"/>
    <p:sldId id="328" r:id="rId56"/>
    <p:sldId id="275" r:id="rId57"/>
    <p:sldId id="321" r:id="rId58"/>
    <p:sldId id="340" r:id="rId59"/>
    <p:sldId id="330" r:id="rId60"/>
    <p:sldId id="276" r:id="rId61"/>
    <p:sldId id="277" r:id="rId62"/>
    <p:sldId id="278" r:id="rId63"/>
    <p:sldId id="331" r:id="rId64"/>
    <p:sldId id="332" r:id="rId65"/>
    <p:sldId id="279" r:id="rId66"/>
    <p:sldId id="333" r:id="rId67"/>
    <p:sldId id="334" r:id="rId68"/>
    <p:sldId id="280" r:id="rId69"/>
    <p:sldId id="282" r:id="rId70"/>
    <p:sldId id="281" r:id="rId71"/>
    <p:sldId id="336" r:id="rId72"/>
    <p:sldId id="335" r:id="rId73"/>
    <p:sldId id="283" r:id="rId74"/>
    <p:sldId id="338" r:id="rId75"/>
    <p:sldId id="337" r:id="rId76"/>
    <p:sldId id="344" r:id="rId77"/>
    <p:sldId id="284" r:id="rId78"/>
    <p:sldId id="290" r:id="rId79"/>
    <p:sldId id="285" r:id="rId80"/>
    <p:sldId id="315" r:id="rId81"/>
    <p:sldId id="329" r:id="rId82"/>
    <p:sldId id="358" r:id="rId83"/>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A679"/>
    <a:srgbClr val="3434FF"/>
    <a:srgbClr val="008000"/>
    <a:srgbClr val="FBAD11"/>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75" autoAdjust="0"/>
    <p:restoredTop sz="94660"/>
  </p:normalViewPr>
  <p:slideViewPr>
    <p:cSldViewPr snapToGrid="0">
      <p:cViewPr varScale="1">
        <p:scale>
          <a:sx n="91" d="100"/>
          <a:sy n="91" d="100"/>
        </p:scale>
        <p:origin x="96" y="5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A14F4A38-77DD-4DEA-9590-5DA7532071DF}" type="datetimeFigureOut">
              <a:rPr kumimoji="1" lang="ja-JP" altLang="en-US" smtClean="0"/>
              <a:t>2026/6/2</a:t>
            </a:fld>
            <a:endParaRPr kumimoji="1" lang="ja-JP" altLang="en-US" dirty="0"/>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2FB767A6-9126-47C9-A1AC-7E767EB1A5D9}" type="slidenum">
              <a:rPr kumimoji="1" lang="ja-JP" altLang="en-US" smtClean="0"/>
              <a:t>‹#›</a:t>
            </a:fld>
            <a:endParaRPr kumimoji="1" lang="ja-JP" altLang="en-US" dirty="0"/>
          </a:p>
        </p:txBody>
      </p:sp>
    </p:spTree>
    <p:extLst>
      <p:ext uri="{BB962C8B-B14F-4D97-AF65-F5344CB8AC3E}">
        <p14:creationId xmlns:p14="http://schemas.microsoft.com/office/powerpoint/2010/main" val="66853925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3ECFEF9-529D-42EB-9504-763A1E63D3A2}" type="datetime1">
              <a:rPr kumimoji="1" lang="ja-JP" altLang="en-US" smtClean="0"/>
              <a:t>2026/6/2</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650353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78F5726-4CB8-4168-A93B-F1835A91CBD3}" type="datetime1">
              <a:rPr kumimoji="1" lang="ja-JP" altLang="en-US" smtClean="0"/>
              <a:t>2026/6/2</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96690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C315313-E3F6-4FDE-8A6E-EB7E51519269}" type="datetime1">
              <a:rPr kumimoji="1" lang="ja-JP" altLang="en-US" smtClean="0"/>
              <a:t>2026/6/2</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669069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8D32FA1-E6A4-44C6-AB99-D37D0ADFE4C2}" type="datetime1">
              <a:rPr kumimoji="1" lang="ja-JP" altLang="en-US" smtClean="0"/>
              <a:t>2026/6/2</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
        <p:nvSpPr>
          <p:cNvPr id="7" name="タイトル 1">
            <a:extLst>
              <a:ext uri="{FF2B5EF4-FFF2-40B4-BE49-F238E27FC236}">
                <a16:creationId xmlns:a16="http://schemas.microsoft.com/office/drawing/2014/main" id="{4F73EBEA-A486-4712-9019-5286C7D59F44}"/>
              </a:ext>
            </a:extLst>
          </p:cNvPr>
          <p:cNvSpPr txBox="1">
            <a:spLocks/>
          </p:cNvSpPr>
          <p:nvPr userDrawn="1"/>
        </p:nvSpPr>
        <p:spPr>
          <a:xfrm>
            <a:off x="628650" y="365126"/>
            <a:ext cx="7886700" cy="381323"/>
          </a:xfrm>
          <a:prstGeom prst="roundRect">
            <a:avLst/>
          </a:prstGeom>
          <a:solidFill>
            <a:schemeClr val="accent4">
              <a:lumMod val="20000"/>
              <a:lumOff val="80000"/>
            </a:schemeClr>
          </a:solidFill>
          <a:ln w="12700" cap="flat" cmpd="sng" algn="ctr">
            <a:noFill/>
            <a:prstDash val="solid"/>
            <a:miter lim="800000"/>
          </a:ln>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r"/>
            <a:r>
              <a:rPr lang="ja-JP" altLang="en-US" sz="1800" dirty="0">
                <a:solidFill>
                  <a:schemeClr val="bg1">
                    <a:lumMod val="50000"/>
                  </a:schemeClr>
                </a:solidFill>
                <a:latin typeface="BIZ UDPゴシック" panose="020B0400000000000000" pitchFamily="50" charset="-128"/>
                <a:ea typeface="BIZ UDPゴシック" panose="020B0400000000000000" pitchFamily="50" charset="-128"/>
              </a:rPr>
              <a:t>避難確保計画に基づく図上訓練（</a:t>
            </a:r>
            <a:r>
              <a:rPr lang="en-US" altLang="ja-JP" sz="1800" dirty="0">
                <a:solidFill>
                  <a:schemeClr val="bg1">
                    <a:lumMod val="50000"/>
                  </a:schemeClr>
                </a:solidFill>
                <a:latin typeface="BIZ UDPゴシック" panose="020B0400000000000000" pitchFamily="50" charset="-128"/>
                <a:ea typeface="BIZ UDPゴシック" panose="020B0400000000000000" pitchFamily="50" charset="-128"/>
              </a:rPr>
              <a:t>DIG</a:t>
            </a:r>
            <a:r>
              <a:rPr lang="ja-JP" altLang="en-US" sz="1800" dirty="0">
                <a:solidFill>
                  <a:schemeClr val="bg1">
                    <a:lumMod val="50000"/>
                  </a:schemeClr>
                </a:solidFill>
                <a:latin typeface="BIZ UDPゴシック" panose="020B0400000000000000" pitchFamily="50" charset="-128"/>
                <a:ea typeface="BIZ UDPゴシック" panose="020B0400000000000000" pitchFamily="50" charset="-128"/>
              </a:rPr>
              <a:t>）支援資料</a:t>
            </a:r>
          </a:p>
        </p:txBody>
      </p:sp>
    </p:spTree>
    <p:extLst>
      <p:ext uri="{BB962C8B-B14F-4D97-AF65-F5344CB8AC3E}">
        <p14:creationId xmlns:p14="http://schemas.microsoft.com/office/powerpoint/2010/main" val="675888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54EC763-B383-4115-A9A6-4563FEAF01A5}" type="datetime1">
              <a:rPr kumimoji="1" lang="ja-JP" altLang="en-US" smtClean="0"/>
              <a:t>2026/6/2</a:t>
            </a:fld>
            <a:endParaRPr kumimoji="1" lang="ja-JP" altLang="en-US" dirty="0"/>
          </a:p>
        </p:txBody>
      </p:sp>
      <p:sp>
        <p:nvSpPr>
          <p:cNvPr id="5" name="Footer Placeholder 4"/>
          <p:cNvSpPr>
            <a:spLocks noGrp="1"/>
          </p:cNvSpPr>
          <p:nvPr>
            <p:ph type="ftr" sz="quarter" idx="11"/>
          </p:nvPr>
        </p:nvSpPr>
        <p:spPr/>
        <p:txBody>
          <a:bodyPr/>
          <a:lstStyle/>
          <a:p>
            <a:endParaRPr kumimoji="1" lang="ja-JP" altLang="en-US" dirty="0"/>
          </a:p>
        </p:txBody>
      </p:sp>
      <p:sp>
        <p:nvSpPr>
          <p:cNvPr id="6" name="Slide Number Placeholder 5"/>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717974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33AD2EA-0416-4436-8E64-2B9F6C731F07}" type="datetime1">
              <a:rPr kumimoji="1" lang="ja-JP" altLang="en-US" smtClean="0"/>
              <a:t>2026/6/2</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60110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75DB5A21-460E-47AD-81A6-021375BFBE89}" type="datetime1">
              <a:rPr kumimoji="1" lang="ja-JP" altLang="en-US" smtClean="0"/>
              <a:t>2026/6/2</a:t>
            </a:fld>
            <a:endParaRPr kumimoji="1" lang="ja-JP" altLang="en-US" dirty="0"/>
          </a:p>
        </p:txBody>
      </p:sp>
      <p:sp>
        <p:nvSpPr>
          <p:cNvPr id="8" name="Footer Placeholder 7"/>
          <p:cNvSpPr>
            <a:spLocks noGrp="1"/>
          </p:cNvSpPr>
          <p:nvPr>
            <p:ph type="ftr" sz="quarter" idx="11"/>
          </p:nvPr>
        </p:nvSpPr>
        <p:spPr/>
        <p:txBody>
          <a:bodyPr/>
          <a:lstStyle/>
          <a:p>
            <a:endParaRPr kumimoji="1" lang="ja-JP" altLang="en-US" dirty="0"/>
          </a:p>
        </p:txBody>
      </p:sp>
      <p:sp>
        <p:nvSpPr>
          <p:cNvPr id="9" name="Slide Number Placeholder 8"/>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422249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5A3414C-1827-4617-9119-658EA089E6B6}" type="datetime1">
              <a:rPr kumimoji="1" lang="ja-JP" altLang="en-US" smtClean="0"/>
              <a:t>2026/6/2</a:t>
            </a:fld>
            <a:endParaRPr kumimoji="1" lang="ja-JP" altLang="en-US" dirty="0"/>
          </a:p>
        </p:txBody>
      </p:sp>
      <p:sp>
        <p:nvSpPr>
          <p:cNvPr id="4" name="Footer Placeholder 3"/>
          <p:cNvSpPr>
            <a:spLocks noGrp="1"/>
          </p:cNvSpPr>
          <p:nvPr>
            <p:ph type="ftr" sz="quarter" idx="11"/>
          </p:nvPr>
        </p:nvSpPr>
        <p:spPr/>
        <p:txBody>
          <a:bodyPr/>
          <a:lstStyle/>
          <a:p>
            <a:endParaRPr kumimoji="1" lang="ja-JP" altLang="en-US" dirty="0"/>
          </a:p>
        </p:txBody>
      </p:sp>
      <p:sp>
        <p:nvSpPr>
          <p:cNvPr id="5" name="Slide Number Placeholder 4"/>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613939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ED5931-406D-4516-9714-1B03DB7AE5AA}" type="datetime1">
              <a:rPr kumimoji="1" lang="ja-JP" altLang="en-US" smtClean="0"/>
              <a:t>2026/6/2</a:t>
            </a:fld>
            <a:endParaRPr kumimoji="1" lang="ja-JP" altLang="en-US" dirty="0"/>
          </a:p>
        </p:txBody>
      </p:sp>
      <p:sp>
        <p:nvSpPr>
          <p:cNvPr id="3" name="Footer Placeholder 2"/>
          <p:cNvSpPr>
            <a:spLocks noGrp="1"/>
          </p:cNvSpPr>
          <p:nvPr>
            <p:ph type="ftr" sz="quarter" idx="11"/>
          </p:nvPr>
        </p:nvSpPr>
        <p:spPr/>
        <p:txBody>
          <a:bodyPr/>
          <a:lstStyle/>
          <a:p>
            <a:endParaRPr kumimoji="1" lang="ja-JP" altLang="en-US" dirty="0"/>
          </a:p>
        </p:txBody>
      </p:sp>
      <p:sp>
        <p:nvSpPr>
          <p:cNvPr id="4" name="Slide Number Placeholder 3"/>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2988323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37B4E06-B229-4AA4-9E70-79A285880F80}" type="datetime1">
              <a:rPr kumimoji="1" lang="ja-JP" altLang="en-US" smtClean="0"/>
              <a:t>2026/6/2</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41432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6FC26A0-9164-467D-8B0E-F58EC6040CC2}" type="datetime1">
              <a:rPr kumimoji="1" lang="ja-JP" altLang="en-US" smtClean="0"/>
              <a:t>2026/6/2</a:t>
            </a:fld>
            <a:endParaRPr kumimoji="1" lang="ja-JP" altLang="en-US" dirty="0"/>
          </a:p>
        </p:txBody>
      </p:sp>
      <p:sp>
        <p:nvSpPr>
          <p:cNvPr id="6" name="Footer Placeholder 5"/>
          <p:cNvSpPr>
            <a:spLocks noGrp="1"/>
          </p:cNvSpPr>
          <p:nvPr>
            <p:ph type="ftr" sz="quarter" idx="11"/>
          </p:nvPr>
        </p:nvSpPr>
        <p:spPr/>
        <p:txBody>
          <a:bodyPr/>
          <a:lstStyle/>
          <a:p>
            <a:endParaRPr kumimoji="1" lang="ja-JP" altLang="en-US" dirty="0"/>
          </a:p>
        </p:txBody>
      </p:sp>
      <p:sp>
        <p:nvSpPr>
          <p:cNvPr id="7" name="Slide Number Placeholder 6"/>
          <p:cNvSpPr>
            <a:spLocks noGrp="1"/>
          </p:cNvSpPr>
          <p:nvPr>
            <p:ph type="sldNum" sz="quarter" idx="12"/>
          </p:nvPr>
        </p:nvSpPr>
        <p:spPr/>
        <p:txBody>
          <a:body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434754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BEE3AC-96DB-48CB-8E35-44D8CB535729}" type="datetime1">
              <a:rPr kumimoji="1" lang="ja-JP" altLang="en-US" smtClean="0"/>
              <a:t>2026/6/2</a:t>
            </a:fld>
            <a:endParaRPr kumimoji="1" lang="ja-JP" alt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4242B-D3F1-4579-BA7C-A35774163180}" type="slidenum">
              <a:rPr kumimoji="1" lang="ja-JP" altLang="en-US" smtClean="0"/>
              <a:t>‹#›</a:t>
            </a:fld>
            <a:endParaRPr kumimoji="1" lang="ja-JP" altLang="en-US" dirty="0"/>
          </a:p>
        </p:txBody>
      </p:sp>
    </p:spTree>
    <p:extLst>
      <p:ext uri="{BB962C8B-B14F-4D97-AF65-F5344CB8AC3E}">
        <p14:creationId xmlns:p14="http://schemas.microsoft.com/office/powerpoint/2010/main" val="1032967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tiff"/><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563335" y="1730828"/>
            <a:ext cx="7886700" cy="169817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r"/>
            <a:r>
              <a:rPr lang="ja-JP" altLang="en-US" sz="3200" b="1" dirty="0"/>
              <a:t>避難確保計画に基づく図上訓練（ＤＩＧ）</a:t>
            </a:r>
            <a:endParaRPr lang="en-US" altLang="ja-JP" sz="3200" b="1" dirty="0"/>
          </a:p>
          <a:p>
            <a:pPr algn="r"/>
            <a:r>
              <a:rPr lang="ja-JP" altLang="en-US" sz="3200" b="1" dirty="0"/>
              <a:t>進行支援資料</a:t>
            </a:r>
          </a:p>
        </p:txBody>
      </p:sp>
      <p:sp>
        <p:nvSpPr>
          <p:cNvPr id="3" name="コンテンツ プレースホルダー 2"/>
          <p:cNvSpPr txBox="1">
            <a:spLocks/>
          </p:cNvSpPr>
          <p:nvPr/>
        </p:nvSpPr>
        <p:spPr>
          <a:xfrm>
            <a:off x="3591499" y="5725887"/>
            <a:ext cx="5310130" cy="718458"/>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000" dirty="0"/>
              <a:t>三重県・三重大学　みえ防災・減災センター</a:t>
            </a:r>
            <a:endParaRPr lang="en-US" altLang="ja-JP" sz="2000" dirty="0"/>
          </a:p>
          <a:p>
            <a:pPr algn="l"/>
            <a:r>
              <a:rPr lang="ja-JP" altLang="en-US" sz="2000" dirty="0"/>
              <a:t>三重県</a:t>
            </a:r>
          </a:p>
        </p:txBody>
      </p:sp>
      <p:sp>
        <p:nvSpPr>
          <p:cNvPr id="4" name="正方形/長方形 3">
            <a:extLst>
              <a:ext uri="{FF2B5EF4-FFF2-40B4-BE49-F238E27FC236}">
                <a16:creationId xmlns:a16="http://schemas.microsoft.com/office/drawing/2014/main" id="{45F80B07-851D-4A54-8D8B-B68C697DC66C}"/>
              </a:ext>
            </a:extLst>
          </p:cNvPr>
          <p:cNvSpPr/>
          <p:nvPr/>
        </p:nvSpPr>
        <p:spPr>
          <a:xfrm>
            <a:off x="811763" y="3816221"/>
            <a:ext cx="7520474" cy="1156996"/>
          </a:xfrm>
          <a:prstGeom prst="rect">
            <a:avLst/>
          </a:prstGeom>
          <a:ln>
            <a:solidFill>
              <a:schemeClr val="tx1"/>
            </a:solidFill>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この資料は、訓練運営者が図上訓練の準備～実施する上で必要な</a:t>
            </a:r>
            <a:endParaRPr kumimoji="1" lang="en-US" altLang="ja-JP" dirty="0"/>
          </a:p>
          <a:p>
            <a:pPr algn="ctr"/>
            <a:r>
              <a:rPr kumimoji="1" lang="ja-JP" altLang="en-US" dirty="0"/>
              <a:t>進行シナリオ等を、例として示すものです。</a:t>
            </a:r>
            <a:endParaRPr kumimoji="1" lang="en-US" altLang="ja-JP" dirty="0"/>
          </a:p>
          <a:p>
            <a:pPr algn="ctr"/>
            <a:r>
              <a:rPr kumimoji="1" lang="ja-JP" altLang="en-US" dirty="0"/>
              <a:t>施設に応じて適宜修正のうえ、訓練にご活用ください。</a:t>
            </a:r>
          </a:p>
        </p:txBody>
      </p:sp>
    </p:spTree>
    <p:extLst>
      <p:ext uri="{BB962C8B-B14F-4D97-AF65-F5344CB8AC3E}">
        <p14:creationId xmlns:p14="http://schemas.microsoft.com/office/powerpoint/2010/main" val="2364992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（参考）自施設の避難確保計画について</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ア	避難確保計画とは</a:t>
            </a:r>
          </a:p>
          <a:p>
            <a:pPr marL="0" indent="0">
              <a:buNone/>
            </a:pPr>
            <a:r>
              <a:rPr lang="ja-JP" altLang="en-US" dirty="0"/>
              <a:t>　災害に備え、施設利用者の円滑かつ迅速な避難の確保を図るために必要な事項を定めた計画</a:t>
            </a:r>
            <a:endParaRPr lang="en-US" altLang="ja-JP" dirty="0"/>
          </a:p>
          <a:p>
            <a:pPr marL="0" indent="0">
              <a:buNone/>
            </a:pPr>
            <a:endParaRPr lang="en-US" altLang="ja-JP" sz="1050" dirty="0"/>
          </a:p>
          <a:p>
            <a:pPr marL="0" indent="0">
              <a:buNone/>
            </a:pPr>
            <a:r>
              <a:rPr lang="ja-JP" altLang="en-US" dirty="0"/>
              <a:t>（１）基本的な事項・災害リスク</a:t>
            </a:r>
            <a:endParaRPr lang="en-US" altLang="ja-JP" dirty="0"/>
          </a:p>
          <a:p>
            <a:pPr marL="0" indent="0">
              <a:buNone/>
            </a:pPr>
            <a:r>
              <a:rPr lang="ja-JP" altLang="en-US" dirty="0"/>
              <a:t>（２）防災体制に関する事項</a:t>
            </a:r>
            <a:endParaRPr lang="en-US" altLang="ja-JP" dirty="0"/>
          </a:p>
          <a:p>
            <a:pPr marL="0" indent="0">
              <a:buNone/>
            </a:pPr>
            <a:r>
              <a:rPr lang="ja-JP" altLang="en-US" dirty="0"/>
              <a:t>（３）避難場所に関する事項</a:t>
            </a:r>
            <a:endParaRPr lang="en-US" altLang="ja-JP" dirty="0"/>
          </a:p>
          <a:p>
            <a:pPr marL="0" indent="0">
              <a:buNone/>
            </a:pPr>
            <a:r>
              <a:rPr lang="ja-JP" altLang="en-US" dirty="0"/>
              <a:t>（４）避難のタイミングに関する事項</a:t>
            </a:r>
            <a:endParaRPr lang="en-US" altLang="ja-JP" dirty="0"/>
          </a:p>
          <a:p>
            <a:pPr marL="0" indent="0">
              <a:buNone/>
            </a:pPr>
            <a:r>
              <a:rPr lang="ja-JP" altLang="en-US" dirty="0"/>
              <a:t>（５）防災教育及び訓練の実施に関する事項</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10</a:t>
            </a:fld>
            <a:endParaRPr kumimoji="1" lang="ja-JP" altLang="en-US"/>
          </a:p>
        </p:txBody>
      </p:sp>
    </p:spTree>
    <p:extLst>
      <p:ext uri="{BB962C8B-B14F-4D97-AF65-F5344CB8AC3E}">
        <p14:creationId xmlns:p14="http://schemas.microsoft.com/office/powerpoint/2010/main" val="3079673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イ	自施設の避難確保計画の説明・確認</a:t>
            </a:r>
          </a:p>
          <a:p>
            <a:pPr marL="0" indent="0">
              <a:buNone/>
            </a:pPr>
            <a:r>
              <a:rPr lang="ja-JP" altLang="en-US" dirty="0"/>
              <a:t>（８分程度）</a:t>
            </a:r>
            <a:endParaRPr lang="en-US" altLang="ja-JP" dirty="0"/>
          </a:p>
          <a:p>
            <a:pPr marL="0" indent="0">
              <a:buNone/>
            </a:pPr>
            <a:r>
              <a:rPr lang="ja-JP" altLang="en-US" dirty="0"/>
              <a:t>施設管理者（ファシリテーター）は、参加職員に向けて、避難確保計画の内容を説明し、確認・共有を行いましょう。</a:t>
            </a:r>
            <a:endParaRPr lang="en-US" altLang="ja-JP" dirty="0"/>
          </a:p>
          <a:p>
            <a:pPr marL="0" indent="0">
              <a:buNone/>
            </a:pPr>
            <a:endParaRPr lang="en-US" altLang="ja-JP" dirty="0"/>
          </a:p>
          <a:p>
            <a:pPr marL="0" indent="0">
              <a:buNone/>
            </a:pPr>
            <a:r>
              <a:rPr lang="ja-JP" altLang="en-US" dirty="0"/>
              <a:t>自施設の避難確保計画に基づき、グループワークを行います。</a:t>
            </a:r>
            <a:endParaRPr lang="en-US" altLang="ja-JP" dirty="0"/>
          </a:p>
          <a:p>
            <a:pPr marL="0" indent="0">
              <a:buNone/>
            </a:pPr>
            <a:endParaRPr lang="en-US" altLang="ja-JP" dirty="0"/>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11</a:t>
            </a:fld>
            <a:endParaRPr kumimoji="1" lang="ja-JP" altLang="en-US"/>
          </a:p>
        </p:txBody>
      </p:sp>
    </p:spTree>
    <p:extLst>
      <p:ext uri="{BB962C8B-B14F-4D97-AF65-F5344CB8AC3E}">
        <p14:creationId xmlns:p14="http://schemas.microsoft.com/office/powerpoint/2010/main" val="456154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74424"/>
            <a:ext cx="7886700" cy="1325563"/>
          </a:xfrm>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413251"/>
          </a:xfrm>
        </p:spPr>
        <p:txBody>
          <a:bodyPr>
            <a:normAutofit/>
          </a:bodyPr>
          <a:lstStyle/>
          <a:p>
            <a:pPr marL="0" indent="0">
              <a:buNone/>
            </a:pPr>
            <a:r>
              <a:rPr lang="ja-JP" altLang="en-US" u="sng" dirty="0"/>
              <a:t>ア</a:t>
            </a:r>
            <a:r>
              <a:rPr kumimoji="1" lang="ja-JP" altLang="en-US" u="sng" dirty="0"/>
              <a:t>　ＤＩＧ取組で作ってもらう成果</a:t>
            </a:r>
            <a:endParaRPr kumimoji="1" lang="en-US" altLang="ja-JP" u="sng" dirty="0"/>
          </a:p>
          <a:p>
            <a:pPr marL="0" indent="0">
              <a:buNone/>
            </a:pPr>
            <a:r>
              <a:rPr lang="ja-JP" altLang="en-US" dirty="0"/>
              <a:t>防災マップ・職員勤務人員表・気づきシート</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12</a:t>
            </a:fld>
            <a:endParaRPr kumimoji="1" lang="ja-JP" altLang="en-US"/>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8747" r="7319"/>
          <a:stretch/>
        </p:blipFill>
        <p:spPr>
          <a:xfrm rot="5400000">
            <a:off x="4824483" y="2168204"/>
            <a:ext cx="1820095" cy="3067895"/>
          </a:xfrm>
          <a:prstGeom prst="rect">
            <a:avLst/>
          </a:prstGeom>
        </p:spPr>
      </p:pic>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851" y="4621799"/>
            <a:ext cx="2995576" cy="1834953"/>
          </a:xfrm>
          <a:prstGeom prst="rect">
            <a:avLst/>
          </a:prstGeom>
        </p:spPr>
      </p:pic>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t="11092"/>
          <a:stretch/>
        </p:blipFill>
        <p:spPr>
          <a:xfrm>
            <a:off x="907160" y="4609736"/>
            <a:ext cx="2651290" cy="1847016"/>
          </a:xfrm>
          <a:prstGeom prst="rect">
            <a:avLst/>
          </a:prstGeom>
        </p:spPr>
      </p:pic>
      <p:pic>
        <p:nvPicPr>
          <p:cNvPr id="14" name="図 13"/>
          <p:cNvPicPr>
            <a:picLocks noChangeAspect="1"/>
          </p:cNvPicPr>
          <p:nvPr/>
        </p:nvPicPr>
        <p:blipFill rotWithShape="1">
          <a:blip r:embed="rId5" cstate="print">
            <a:extLst>
              <a:ext uri="{28A0092B-C50C-407E-A947-70E740481C1C}">
                <a14:useLocalDpi xmlns:a14="http://schemas.microsoft.com/office/drawing/2010/main" val="0"/>
              </a:ext>
            </a:extLst>
          </a:blip>
          <a:srcRect b="19257"/>
          <a:stretch/>
        </p:blipFill>
        <p:spPr>
          <a:xfrm>
            <a:off x="907159" y="2890441"/>
            <a:ext cx="2651290" cy="1483255"/>
          </a:xfrm>
          <a:prstGeom prst="rect">
            <a:avLst/>
          </a:prstGeom>
        </p:spPr>
      </p:pic>
    </p:spTree>
    <p:extLst>
      <p:ext uri="{BB962C8B-B14F-4D97-AF65-F5344CB8AC3E}">
        <p14:creationId xmlns:p14="http://schemas.microsoft.com/office/powerpoint/2010/main" val="2118305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イ　ＤＩＧの進め方・取組の視点</a:t>
            </a:r>
          </a:p>
          <a:p>
            <a:pPr marL="0" indent="0">
              <a:buNone/>
            </a:pPr>
            <a:r>
              <a:rPr lang="ja-JP" altLang="en-US" dirty="0"/>
              <a:t>考える視点：計画の見直しにつながること</a:t>
            </a:r>
          </a:p>
          <a:p>
            <a:pPr marL="358775" indent="0">
              <a:buNone/>
            </a:pPr>
            <a:r>
              <a:rPr lang="ja-JP" altLang="en-US" dirty="0"/>
              <a:t>・職員の勤務体制</a:t>
            </a:r>
          </a:p>
          <a:p>
            <a:pPr marL="358775" indent="0">
              <a:buNone/>
            </a:pPr>
            <a:r>
              <a:rPr lang="ja-JP" altLang="en-US" dirty="0"/>
              <a:t>・参集、連絡体制</a:t>
            </a:r>
          </a:p>
          <a:p>
            <a:pPr marL="358775" indent="0">
              <a:buNone/>
            </a:pPr>
            <a:r>
              <a:rPr lang="ja-JP" altLang="en-US" dirty="0"/>
              <a:t>・利用者に関係する情報</a:t>
            </a:r>
          </a:p>
          <a:p>
            <a:pPr marL="358775" indent="0">
              <a:buNone/>
            </a:pPr>
            <a:r>
              <a:rPr lang="ja-JP" altLang="en-US" dirty="0"/>
              <a:t>・各段階のトリガー（判断基準）</a:t>
            </a:r>
          </a:p>
          <a:p>
            <a:pPr marL="358775" indent="0">
              <a:buNone/>
            </a:pPr>
            <a:r>
              <a:rPr lang="ja-JP" altLang="en-US" dirty="0"/>
              <a:t>・避難経路、手段</a:t>
            </a:r>
          </a:p>
          <a:p>
            <a:pPr marL="358775" indent="0">
              <a:buNone/>
            </a:pPr>
            <a:r>
              <a:rPr lang="ja-JP" altLang="en-US" dirty="0"/>
              <a:t>・避難に必要な資機材、品とその管理</a:t>
            </a:r>
          </a:p>
          <a:p>
            <a:pPr marL="358775" indent="0">
              <a:buNone/>
            </a:pPr>
            <a:r>
              <a:rPr lang="ja-JP" altLang="en-US" dirty="0"/>
              <a:t>・その他避難確保計画の内容拡充　　など</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13</a:t>
            </a:fld>
            <a:endParaRPr kumimoji="1" lang="ja-JP" altLang="en-US"/>
          </a:p>
        </p:txBody>
      </p:sp>
    </p:spTree>
    <p:extLst>
      <p:ext uri="{BB962C8B-B14F-4D97-AF65-F5344CB8AC3E}">
        <p14:creationId xmlns:p14="http://schemas.microsoft.com/office/powerpoint/2010/main" val="543456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ウ　ＤＩＧの進め方・取組の視点</a:t>
            </a:r>
          </a:p>
          <a:p>
            <a:pPr marL="0" indent="0">
              <a:buNone/>
            </a:pPr>
            <a:r>
              <a:rPr lang="ja-JP" altLang="en-US" dirty="0"/>
              <a:t>もし余裕があれば</a:t>
            </a:r>
            <a:r>
              <a:rPr lang="en-US" altLang="ja-JP" dirty="0"/>
              <a:t>…</a:t>
            </a:r>
          </a:p>
          <a:p>
            <a:pPr marL="0" indent="0">
              <a:buNone/>
            </a:pPr>
            <a:r>
              <a:rPr lang="ja-JP" altLang="en-US" dirty="0"/>
              <a:t>　訓練想定にないケースも想像して</a:t>
            </a:r>
          </a:p>
          <a:p>
            <a:pPr marL="358775" indent="0">
              <a:buNone/>
            </a:pPr>
            <a:r>
              <a:rPr lang="ja-JP" altLang="en-US" dirty="0"/>
              <a:t>・平日なら？</a:t>
            </a:r>
          </a:p>
          <a:p>
            <a:pPr marL="358775" indent="0">
              <a:buNone/>
            </a:pPr>
            <a:r>
              <a:rPr lang="ja-JP" altLang="en-US" dirty="0"/>
              <a:t>・休日なら？</a:t>
            </a:r>
          </a:p>
          <a:p>
            <a:pPr marL="358775" indent="0">
              <a:buNone/>
            </a:pPr>
            <a:r>
              <a:rPr lang="ja-JP" altLang="en-US" dirty="0"/>
              <a:t>・夜間なら？</a:t>
            </a:r>
          </a:p>
          <a:p>
            <a:pPr marL="358775" indent="0">
              <a:buNone/>
            </a:pPr>
            <a:r>
              <a:rPr lang="ja-JP" altLang="en-US" dirty="0"/>
              <a:t>・その他計画上想定していない事態になったら？など</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14</a:t>
            </a:fld>
            <a:endParaRPr kumimoji="1" lang="ja-JP" altLang="en-US"/>
          </a:p>
        </p:txBody>
      </p:sp>
    </p:spTree>
    <p:extLst>
      <p:ext uri="{BB962C8B-B14F-4D97-AF65-F5344CB8AC3E}">
        <p14:creationId xmlns:p14="http://schemas.microsoft.com/office/powerpoint/2010/main" val="229398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エ	準備</a:t>
            </a:r>
            <a:endParaRPr lang="en-US" altLang="ja-JP" dirty="0"/>
          </a:p>
          <a:p>
            <a:pPr marL="358775" indent="0">
              <a:buNone/>
            </a:pPr>
            <a:r>
              <a:rPr lang="ja-JP" altLang="en-US" dirty="0"/>
              <a:t>①小道具・資料の準備</a:t>
            </a:r>
            <a:endParaRPr lang="en-US" altLang="ja-JP" dirty="0"/>
          </a:p>
          <a:p>
            <a:pPr marL="358775" indent="0">
              <a:buNone/>
            </a:pPr>
            <a:r>
              <a:rPr lang="ja-JP" altLang="en-US" dirty="0"/>
              <a:t>（ア）地図、施設図面</a:t>
            </a:r>
            <a:endParaRPr lang="en-US" altLang="ja-JP" dirty="0"/>
          </a:p>
          <a:p>
            <a:pPr marL="358775" indent="0">
              <a:buNone/>
            </a:pPr>
            <a:r>
              <a:rPr lang="ja-JP" altLang="en-US" dirty="0"/>
              <a:t>（イ）ヒト／モノカード</a:t>
            </a:r>
            <a:endParaRPr lang="en-US" altLang="ja-JP" dirty="0"/>
          </a:p>
          <a:p>
            <a:pPr marL="358775" indent="0">
              <a:buNone/>
            </a:pPr>
            <a:r>
              <a:rPr lang="ja-JP" altLang="en-US" dirty="0"/>
              <a:t>（ウ）ワークシート</a:t>
            </a:r>
            <a:endParaRPr lang="en-US" altLang="ja-JP" dirty="0"/>
          </a:p>
          <a:p>
            <a:pPr marL="358775" indent="0">
              <a:buNone/>
            </a:pPr>
            <a:r>
              <a:rPr lang="ja-JP" altLang="en-US" dirty="0"/>
              <a:t>　　　（気づきシート、職員勤務人員表）</a:t>
            </a:r>
            <a:endParaRPr lang="en-US" altLang="ja-JP" dirty="0"/>
          </a:p>
          <a:p>
            <a:pPr marL="358775" indent="0">
              <a:buNone/>
            </a:pPr>
            <a:r>
              <a:rPr lang="ja-JP" altLang="en-US" dirty="0"/>
              <a:t>（ウ）筆記用具等</a:t>
            </a:r>
            <a:endParaRPr lang="en-US" altLang="ja-JP" dirty="0"/>
          </a:p>
          <a:p>
            <a:pPr marL="358775" indent="0">
              <a:buNone/>
            </a:pPr>
            <a:r>
              <a:rPr lang="ja-JP" altLang="en-US" dirty="0"/>
              <a:t>（エ）想定問答集</a:t>
            </a:r>
            <a:endParaRPr lang="en-US" altLang="ja-JP" dirty="0"/>
          </a:p>
          <a:p>
            <a:pPr marL="358775" indent="0">
              <a:buNone/>
            </a:pPr>
            <a:r>
              <a:rPr lang="ja-JP" altLang="en-US" dirty="0"/>
              <a:t>（オ）その他（ハザードマップ等）</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15</a:t>
            </a:fld>
            <a:endParaRPr kumimoji="1" lang="ja-JP" altLang="en-US"/>
          </a:p>
        </p:txBody>
      </p:sp>
      <p:sp>
        <p:nvSpPr>
          <p:cNvPr id="5" name="星: 5 pt 4">
            <a:extLst>
              <a:ext uri="{FF2B5EF4-FFF2-40B4-BE49-F238E27FC236}">
                <a16:creationId xmlns:a16="http://schemas.microsoft.com/office/drawing/2014/main" id="{8215D4C2-9DB8-4E5F-BB7B-4E508D20EF3A}"/>
              </a:ext>
            </a:extLst>
          </p:cNvPr>
          <p:cNvSpPr/>
          <p:nvPr/>
        </p:nvSpPr>
        <p:spPr>
          <a:xfrm>
            <a:off x="8244763" y="365126"/>
            <a:ext cx="270587" cy="270587"/>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17924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358775" indent="0">
              <a:buNone/>
            </a:pPr>
            <a:r>
              <a:rPr lang="ja-JP" altLang="en-US" dirty="0"/>
              <a:t>ａ．グループごとの島を作る</a:t>
            </a:r>
            <a:endParaRPr lang="en-US" altLang="ja-JP" dirty="0"/>
          </a:p>
          <a:p>
            <a:pPr marL="358775" indent="0">
              <a:buNone/>
            </a:pPr>
            <a:r>
              <a:rPr lang="ja-JP" altLang="en-US" dirty="0"/>
              <a:t>ｂ．地図、小道具及び関係資料等を準備する</a:t>
            </a:r>
          </a:p>
          <a:p>
            <a:pPr marL="989013" indent="0">
              <a:buNone/>
            </a:pPr>
            <a:r>
              <a:rPr lang="ja-JP" altLang="en-US" dirty="0"/>
              <a:t>訓練に必要となる地図、小道具、その他の関係資料を確認してください。</a:t>
            </a:r>
            <a:endParaRPr lang="en-US" altLang="ja-JP" dirty="0"/>
          </a:p>
          <a:p>
            <a:pPr marL="358775" indent="0">
              <a:buNone/>
            </a:pPr>
            <a:r>
              <a:rPr lang="ja-JP" altLang="en-US" dirty="0"/>
              <a:t>ｃ．自己紹介と役割分担を行う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16</a:t>
            </a:fld>
            <a:endParaRPr kumimoji="1" lang="ja-JP" altLang="en-US"/>
          </a:p>
        </p:txBody>
      </p:sp>
    </p:spTree>
    <p:extLst>
      <p:ext uri="{BB962C8B-B14F-4D97-AF65-F5344CB8AC3E}">
        <p14:creationId xmlns:p14="http://schemas.microsoft.com/office/powerpoint/2010/main" val="1168015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３．ＤＩＧの概要説明</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271463" indent="0">
              <a:buNone/>
            </a:pPr>
            <a:r>
              <a:rPr lang="ja-JP" altLang="en-US" dirty="0"/>
              <a:t>ｃ．自己紹介と役割分担を行う</a:t>
            </a:r>
          </a:p>
          <a:p>
            <a:pPr marL="804863" indent="-533400">
              <a:buNone/>
            </a:pPr>
            <a:r>
              <a:rPr lang="ja-JP" altLang="en-US" dirty="0"/>
              <a:t>１）グループごとに自己紹介を行います（雰囲気作り）</a:t>
            </a:r>
          </a:p>
          <a:p>
            <a:pPr marL="804863" indent="-533400">
              <a:buNone/>
            </a:pPr>
            <a:r>
              <a:rPr lang="ja-JP" altLang="en-US" dirty="0"/>
              <a:t>２）各グループで、以下の役割を決めてください。（役割分担表へ名前を記入）（○分）</a:t>
            </a:r>
            <a:endParaRPr lang="en-US" altLang="ja-JP" dirty="0"/>
          </a:p>
          <a:p>
            <a:pPr marL="1168400" indent="-533400">
              <a:buNone/>
            </a:pPr>
            <a:r>
              <a:rPr lang="ja-JP" altLang="en-US" dirty="0"/>
              <a:t>ファシリテーター１名</a:t>
            </a:r>
            <a:endParaRPr lang="en-US" altLang="ja-JP" dirty="0"/>
          </a:p>
          <a:p>
            <a:pPr marL="1168400" indent="-533400">
              <a:buNone/>
            </a:pPr>
            <a:r>
              <a:rPr lang="ja-JP" altLang="en-US" dirty="0"/>
              <a:t>プレーヤー　　　４～５名</a:t>
            </a:r>
            <a:endParaRPr lang="en-US" altLang="ja-JP" dirty="0"/>
          </a:p>
          <a:p>
            <a:pPr marL="1168400" indent="-533400">
              <a:buNone/>
            </a:pPr>
            <a:r>
              <a:rPr lang="ja-JP" altLang="en-US" dirty="0"/>
              <a:t>オーディエンス　１名</a:t>
            </a:r>
            <a:endParaRPr lang="en-US" altLang="ja-JP" dirty="0"/>
          </a:p>
          <a:p>
            <a:pPr marL="1168400" indent="-533400">
              <a:buNone/>
            </a:pPr>
            <a:r>
              <a:rPr lang="ja-JP" altLang="en-US" dirty="0"/>
              <a:t>　　　　　　　　</a:t>
            </a:r>
            <a:r>
              <a:rPr lang="en-US" altLang="ja-JP" dirty="0"/>
              <a:t>※</a:t>
            </a:r>
            <a:r>
              <a:rPr lang="ja-JP" altLang="en-US" dirty="0"/>
              <a:t>６～７人</a:t>
            </a:r>
            <a:r>
              <a:rPr lang="en-US" altLang="ja-JP" dirty="0"/>
              <a:t>/</a:t>
            </a:r>
            <a:r>
              <a:rPr lang="ja-JP" altLang="en-US" dirty="0"/>
              <a:t>グループの例</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17</a:t>
            </a:fld>
            <a:endParaRPr kumimoji="1" lang="ja-JP" altLang="en-US"/>
          </a:p>
        </p:txBody>
      </p:sp>
    </p:spTree>
    <p:extLst>
      <p:ext uri="{BB962C8B-B14F-4D97-AF65-F5344CB8AC3E}">
        <p14:creationId xmlns:p14="http://schemas.microsoft.com/office/powerpoint/2010/main" val="1626006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エ	準備</a:t>
            </a:r>
            <a:endParaRPr lang="en-US" altLang="ja-JP" dirty="0"/>
          </a:p>
          <a:p>
            <a:pPr marL="804863" indent="-533400">
              <a:buNone/>
            </a:pPr>
            <a:r>
              <a:rPr lang="ja-JP" altLang="en-US" dirty="0"/>
              <a:t>１）グループごとに自己紹介を行います</a:t>
            </a:r>
            <a:endParaRPr lang="en-US" altLang="ja-JP" dirty="0"/>
          </a:p>
          <a:p>
            <a:pPr marL="804863" indent="-533400">
              <a:buNone/>
            </a:pPr>
            <a:r>
              <a:rPr lang="ja-JP" altLang="en-US" dirty="0"/>
              <a:t>　（雰囲気作り）</a:t>
            </a:r>
          </a:p>
          <a:p>
            <a:pPr marL="0" indent="0" algn="ctr">
              <a:buNone/>
            </a:pPr>
            <a:r>
              <a:rPr lang="ja-JP" altLang="en-US" dirty="0"/>
              <a:t>～アイスブレイキング　タイム～</a:t>
            </a:r>
            <a:endParaRPr lang="en-US" altLang="ja-JP" dirty="0"/>
          </a:p>
          <a:p>
            <a:pPr marL="0" indent="0" algn="ctr">
              <a:buNone/>
            </a:pPr>
            <a:r>
              <a:rPr lang="ja-JP" altLang="en-US" dirty="0"/>
              <a:t>自己紹介等　</a:t>
            </a:r>
            <a:r>
              <a:rPr lang="en-US" altLang="ja-JP" dirty="0"/>
              <a:t>1</a:t>
            </a:r>
            <a:r>
              <a:rPr lang="ja-JP" altLang="en-US" dirty="0"/>
              <a:t>人あたり</a:t>
            </a:r>
            <a:r>
              <a:rPr lang="en-US" altLang="ja-JP" dirty="0"/>
              <a:t>1</a:t>
            </a:r>
            <a:r>
              <a:rPr lang="ja-JP" altLang="en-US" dirty="0"/>
              <a:t>分程度</a:t>
            </a:r>
            <a:endParaRPr lang="en-US" altLang="ja-JP" dirty="0"/>
          </a:p>
          <a:p>
            <a:pPr marL="0" indent="0">
              <a:buNone/>
            </a:pPr>
            <a:endParaRPr lang="en-US" altLang="ja-JP" dirty="0"/>
          </a:p>
          <a:p>
            <a:pPr marL="0" indent="0">
              <a:buNone/>
            </a:pPr>
            <a:r>
              <a:rPr lang="ja-JP" altLang="en-US" dirty="0"/>
              <a:t>　全員一人一人自己紹介</a:t>
            </a:r>
            <a:endParaRPr lang="en-US" altLang="ja-JP" dirty="0"/>
          </a:p>
          <a:p>
            <a:pPr marL="0" indent="0">
              <a:buNone/>
            </a:pPr>
            <a:r>
              <a:rPr lang="ja-JP" altLang="en-US" dirty="0"/>
              <a:t>　（名前、所属）</a:t>
            </a:r>
            <a:endParaRPr lang="en-US" altLang="ja-JP" dirty="0"/>
          </a:p>
          <a:p>
            <a:pPr marL="0" indent="0">
              <a:buNone/>
            </a:pPr>
            <a:r>
              <a:rPr lang="ja-JP" altLang="en-US" dirty="0"/>
              <a:t>　（最近の流行り、うれしかったこと　など</a:t>
            </a:r>
            <a:endParaRPr lang="en-US" altLang="ja-JP" dirty="0"/>
          </a:p>
          <a:p>
            <a:pPr marL="0" indent="0">
              <a:buNone/>
            </a:pPr>
            <a:r>
              <a:rPr lang="ja-JP" altLang="en-US" dirty="0"/>
              <a:t>　　近況報告でも構いません。）</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18</a:t>
            </a:fld>
            <a:endParaRPr kumimoji="1" lang="ja-JP" altLang="en-US"/>
          </a:p>
        </p:txBody>
      </p:sp>
    </p:spTree>
    <p:extLst>
      <p:ext uri="{BB962C8B-B14F-4D97-AF65-F5344CB8AC3E}">
        <p14:creationId xmlns:p14="http://schemas.microsoft.com/office/powerpoint/2010/main" val="1010491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781831"/>
            <a:ext cx="7886700" cy="4629605"/>
          </a:xfrm>
        </p:spPr>
        <p:txBody>
          <a:bodyPr>
            <a:normAutofit fontScale="85000" lnSpcReduction="20000"/>
          </a:bodyPr>
          <a:lstStyle/>
          <a:p>
            <a:pPr marL="0" indent="0">
              <a:buNone/>
            </a:pPr>
            <a:r>
              <a:rPr lang="ja-JP" altLang="en-US" u="sng" dirty="0"/>
              <a:t>エ	準備</a:t>
            </a:r>
            <a:endParaRPr lang="en-US" altLang="ja-JP" dirty="0"/>
          </a:p>
          <a:p>
            <a:pPr marL="265113" indent="6350">
              <a:buNone/>
            </a:pPr>
            <a:r>
              <a:rPr lang="ja-JP" altLang="en-US" dirty="0"/>
              <a:t>２）各グループで、以下の役割を決めてください。</a:t>
            </a:r>
            <a:endParaRPr lang="en-US" altLang="ja-JP" dirty="0"/>
          </a:p>
          <a:p>
            <a:pPr marL="265113" indent="6350">
              <a:buNone/>
            </a:pPr>
            <a:r>
              <a:rPr lang="ja-JP" altLang="en-US" dirty="0"/>
              <a:t> </a:t>
            </a:r>
            <a:r>
              <a:rPr lang="en-US" altLang="ja-JP" dirty="0"/>
              <a:t>【</a:t>
            </a:r>
            <a:r>
              <a:rPr lang="ja-JP" altLang="en-US" dirty="0"/>
              <a:t>ファシリテーター</a:t>
            </a:r>
            <a:r>
              <a:rPr lang="en-US" altLang="ja-JP" dirty="0"/>
              <a:t>】</a:t>
            </a:r>
            <a:endParaRPr lang="ja-JP" altLang="en-US" dirty="0"/>
          </a:p>
          <a:p>
            <a:pPr marL="539750" indent="6350">
              <a:buNone/>
              <a:tabLst>
                <a:tab pos="539750" algn="l"/>
              </a:tabLst>
            </a:pPr>
            <a:r>
              <a:rPr lang="ja-JP" altLang="en-US" dirty="0"/>
              <a:t>施設管理者又はフロアリーダー等の立場。司会進行、助言や誘導を行い、プレーヤーの発言を促します。また、事前に作成した訓練想定をプレーヤーに示します。</a:t>
            </a:r>
          </a:p>
          <a:p>
            <a:pPr marL="265113" indent="6350">
              <a:buNone/>
            </a:pPr>
            <a:r>
              <a:rPr lang="en-US" altLang="ja-JP" dirty="0"/>
              <a:t>【</a:t>
            </a:r>
            <a:r>
              <a:rPr lang="ja-JP" altLang="en-US" dirty="0"/>
              <a:t>プレーヤー</a:t>
            </a:r>
            <a:r>
              <a:rPr lang="en-US" altLang="ja-JP" dirty="0"/>
              <a:t>】</a:t>
            </a:r>
            <a:endParaRPr lang="ja-JP" altLang="en-US" dirty="0"/>
          </a:p>
          <a:p>
            <a:pPr marL="539750" indent="6350">
              <a:buNone/>
            </a:pPr>
            <a:r>
              <a:rPr lang="ja-JP" altLang="en-US" dirty="0"/>
              <a:t>ＤＩＧに参加します。</a:t>
            </a:r>
          </a:p>
          <a:p>
            <a:pPr marL="265113" indent="6350">
              <a:buNone/>
            </a:pPr>
            <a:r>
              <a:rPr lang="en-US" altLang="ja-JP" dirty="0"/>
              <a:t>【</a:t>
            </a:r>
            <a:r>
              <a:rPr lang="ja-JP" altLang="en-US" dirty="0"/>
              <a:t>オーディエンス</a:t>
            </a:r>
            <a:r>
              <a:rPr lang="en-US" altLang="ja-JP" dirty="0"/>
              <a:t>】</a:t>
            </a:r>
            <a:endParaRPr lang="ja-JP" altLang="en-US" dirty="0"/>
          </a:p>
          <a:p>
            <a:pPr marL="628650" indent="6350">
              <a:buNone/>
            </a:pPr>
            <a:r>
              <a:rPr lang="ja-JP" altLang="en-US" dirty="0"/>
              <a:t>プレーヤーではありません。ゲームを周りで見て、記録者としてグループワークの記録を補佐しつつ、プレーヤーと同じようにイメージをしながら参加します。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19</a:t>
            </a:fld>
            <a:endParaRPr kumimoji="1" lang="ja-JP" altLang="en-US"/>
          </a:p>
        </p:txBody>
      </p:sp>
    </p:spTree>
    <p:extLst>
      <p:ext uri="{BB962C8B-B14F-4D97-AF65-F5344CB8AC3E}">
        <p14:creationId xmlns:p14="http://schemas.microsoft.com/office/powerpoint/2010/main" val="33188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a:xfrm>
            <a:off x="628650" y="1825624"/>
            <a:ext cx="7886700" cy="4413251"/>
          </a:xfrm>
        </p:spPr>
        <p:txBody>
          <a:bodyPr>
            <a:normAutofit/>
          </a:bodyPr>
          <a:lstStyle/>
          <a:p>
            <a:pPr marL="0" indent="0">
              <a:buNone/>
            </a:pPr>
            <a:r>
              <a:rPr kumimoji="1" lang="ja-JP" altLang="en-US" dirty="0"/>
              <a:t>避難訓練の種類</a:t>
            </a:r>
            <a:endParaRPr kumimoji="1" lang="en-US" altLang="ja-JP" dirty="0"/>
          </a:p>
          <a:p>
            <a:pPr marL="0" indent="0">
              <a:buNone/>
            </a:pPr>
            <a:r>
              <a:rPr kumimoji="1" lang="ja-JP" altLang="en-US" dirty="0"/>
              <a:t>○避難先の別</a:t>
            </a:r>
            <a:endParaRPr kumimoji="1" lang="en-US" altLang="ja-JP" dirty="0"/>
          </a:p>
          <a:p>
            <a:pPr marL="361950" indent="0">
              <a:buNone/>
            </a:pPr>
            <a:r>
              <a:rPr kumimoji="1" lang="ja-JP" altLang="en-US" dirty="0"/>
              <a:t>①屋外退去避難（立退き避難）訓練</a:t>
            </a:r>
            <a:endParaRPr kumimoji="1" lang="en-US" altLang="ja-JP" dirty="0"/>
          </a:p>
          <a:p>
            <a:pPr marL="361950" indent="0">
              <a:buNone/>
            </a:pPr>
            <a:r>
              <a:rPr kumimoji="1" lang="ja-JP" altLang="en-US" dirty="0"/>
              <a:t>②屋内安全確保訓練</a:t>
            </a:r>
            <a:endParaRPr kumimoji="1" lang="en-US" altLang="ja-JP" dirty="0"/>
          </a:p>
          <a:p>
            <a:pPr marL="0" indent="0">
              <a:buNone/>
            </a:pPr>
            <a:endParaRPr lang="en-US" altLang="ja-JP" dirty="0"/>
          </a:p>
          <a:p>
            <a:pPr marL="0" indent="0">
              <a:buNone/>
            </a:pPr>
            <a:r>
              <a:rPr lang="ja-JP" altLang="en-US" dirty="0"/>
              <a:t>○訓練方法の別</a:t>
            </a:r>
            <a:endParaRPr lang="en-US" altLang="ja-JP" dirty="0"/>
          </a:p>
          <a:p>
            <a:pPr marL="361950" indent="0">
              <a:buNone/>
            </a:pPr>
            <a:r>
              <a:rPr kumimoji="1" lang="ja-JP" altLang="en-US" dirty="0">
                <a:solidFill>
                  <a:srgbClr val="FF0000"/>
                </a:solidFill>
              </a:rPr>
              <a:t>①図上訓練　</a:t>
            </a:r>
            <a:r>
              <a:rPr kumimoji="1" lang="ja-JP" altLang="en-US" dirty="0"/>
              <a:t>　</a:t>
            </a:r>
            <a:r>
              <a:rPr kumimoji="1" lang="ja-JP" altLang="en-US" u="sng" dirty="0">
                <a:solidFill>
                  <a:srgbClr val="FF0000"/>
                </a:solidFill>
              </a:rPr>
              <a:t>→ＤＩＧ（ディグ）</a:t>
            </a:r>
            <a:endParaRPr kumimoji="1" lang="en-US" altLang="ja-JP" u="sng" dirty="0">
              <a:solidFill>
                <a:srgbClr val="FF0000"/>
              </a:solidFill>
            </a:endParaRPr>
          </a:p>
          <a:p>
            <a:pPr marL="361950" indent="0">
              <a:buNone/>
            </a:pPr>
            <a:r>
              <a:rPr lang="ja-JP" altLang="en-US" dirty="0"/>
              <a:t>②実動訓練</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a:t>
            </a:fld>
            <a:endParaRPr kumimoji="1" lang="ja-JP" altLang="en-US" dirty="0"/>
          </a:p>
        </p:txBody>
      </p:sp>
    </p:spTree>
    <p:extLst>
      <p:ext uri="{BB962C8B-B14F-4D97-AF65-F5344CB8AC3E}">
        <p14:creationId xmlns:p14="http://schemas.microsoft.com/office/powerpoint/2010/main" val="1155554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a:xfrm>
            <a:off x="628650" y="1781831"/>
            <a:ext cx="7886700" cy="3352029"/>
          </a:xfrm>
        </p:spPr>
        <p:txBody>
          <a:bodyPr>
            <a:normAutofit lnSpcReduction="10000"/>
          </a:bodyPr>
          <a:lstStyle/>
          <a:p>
            <a:pPr marL="0" indent="0">
              <a:buNone/>
            </a:pPr>
            <a:r>
              <a:rPr lang="ja-JP" altLang="en-US" u="sng" dirty="0"/>
              <a:t>エ	準備</a:t>
            </a:r>
            <a:endParaRPr lang="en-US" altLang="ja-JP" dirty="0"/>
          </a:p>
          <a:p>
            <a:pPr marL="0" indent="0">
              <a:buNone/>
            </a:pPr>
            <a:r>
              <a:rPr lang="ja-JP" altLang="en-US" dirty="0"/>
              <a:t>　②グループ分け</a:t>
            </a:r>
            <a:endParaRPr lang="en-US" altLang="ja-JP" dirty="0"/>
          </a:p>
          <a:p>
            <a:pPr marL="533400" indent="-261938">
              <a:buNone/>
            </a:pPr>
            <a:r>
              <a:rPr lang="en-US" altLang="ja-JP" dirty="0"/>
              <a:t>※</a:t>
            </a:r>
            <a:r>
              <a:rPr lang="ja-JP" altLang="en-US" dirty="0"/>
              <a:t>役割分担の留意事項</a:t>
            </a:r>
            <a:r>
              <a:rPr lang="en-US" altLang="ja-JP" dirty="0"/>
              <a:t>※</a:t>
            </a:r>
          </a:p>
          <a:p>
            <a:pPr marL="533400" indent="-261938">
              <a:buNone/>
            </a:pPr>
            <a:r>
              <a:rPr lang="ja-JP" altLang="en-US" dirty="0"/>
              <a:t>・防災体制上の各班の役割は、基本的に避難確保計画上であらかじめ決めている分担で行いましょう。班の人数に偏りがあるようであれば、ＤＩＧにおける仮の役割として、適宜役割を振り分けましょう。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20</a:t>
            </a:fld>
            <a:endParaRPr kumimoji="1" lang="ja-JP" altLang="en-US"/>
          </a:p>
        </p:txBody>
      </p:sp>
    </p:spTree>
    <p:extLst>
      <p:ext uri="{BB962C8B-B14F-4D97-AF65-F5344CB8AC3E}">
        <p14:creationId xmlns:p14="http://schemas.microsoft.com/office/powerpoint/2010/main" val="34598413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２．ＤＩＧの準備</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lang="ja-JP" altLang="en-US" u="sng" dirty="0"/>
              <a:t>オ　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21</a:t>
            </a:fld>
            <a:endParaRPr kumimoji="1" lang="ja-JP" altLang="en-US"/>
          </a:p>
        </p:txBody>
      </p:sp>
    </p:spTree>
    <p:extLst>
      <p:ext uri="{BB962C8B-B14F-4D97-AF65-F5344CB8AC3E}">
        <p14:creationId xmlns:p14="http://schemas.microsoft.com/office/powerpoint/2010/main" val="2433199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22</a:t>
            </a:fld>
            <a:endParaRPr kumimoji="1" lang="ja-JP" altLang="en-US"/>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2285999"/>
            <a:ext cx="7886700" cy="1436915"/>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53846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　</a:t>
            </a:r>
            <a:r>
              <a:rPr lang="en-US" altLang="ja-JP" u="sng" dirty="0"/>
              <a:t>30</a:t>
            </a:r>
            <a:r>
              <a:rPr lang="ja-JP" altLang="en-US" u="sng" dirty="0"/>
              <a:t>分</a:t>
            </a:r>
            <a:endParaRPr lang="en-US" altLang="ja-JP" u="sng" dirty="0"/>
          </a:p>
          <a:p>
            <a:pPr marL="0" indent="0">
              <a:buNone/>
            </a:pPr>
            <a:endParaRPr lang="en-US" altLang="ja-JP" dirty="0"/>
          </a:p>
          <a:p>
            <a:pPr marL="0" indent="0">
              <a:buNone/>
            </a:pPr>
            <a:r>
              <a:rPr lang="ja-JP" altLang="en-US" dirty="0"/>
              <a:t>＜作業１＞地域・施設・ハザードリスク　</a:t>
            </a:r>
            <a:r>
              <a:rPr lang="en-US" altLang="ja-JP" dirty="0"/>
              <a:t>25</a:t>
            </a:r>
            <a:r>
              <a:rPr lang="ja-JP" altLang="en-US" dirty="0"/>
              <a:t>分</a:t>
            </a:r>
            <a:endParaRPr lang="en-US" altLang="ja-JP" dirty="0"/>
          </a:p>
          <a:p>
            <a:pPr marL="0" indent="0">
              <a:buNone/>
            </a:pPr>
            <a:endParaRPr lang="en-US" altLang="ja-JP" dirty="0"/>
          </a:p>
          <a:p>
            <a:pPr marL="1795463" indent="-1795463">
              <a:buNone/>
            </a:pPr>
            <a:r>
              <a:rPr lang="ja-JP" altLang="en-US" dirty="0"/>
              <a:t>＜作業２＞計画上の避難経路・過去の災害実績・発生しうる被害の想定　</a:t>
            </a:r>
            <a:r>
              <a:rPr lang="en-US" altLang="ja-JP" dirty="0"/>
              <a:t>5</a:t>
            </a:r>
            <a:r>
              <a:rPr lang="ja-JP" altLang="en-US" dirty="0"/>
              <a:t>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23</a:t>
            </a:fld>
            <a:endParaRPr kumimoji="1" lang="ja-JP" altLang="en-US"/>
          </a:p>
        </p:txBody>
      </p:sp>
    </p:spTree>
    <p:extLst>
      <p:ext uri="{BB962C8B-B14F-4D97-AF65-F5344CB8AC3E}">
        <p14:creationId xmlns:p14="http://schemas.microsoft.com/office/powerpoint/2010/main" val="986038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ja-JP" altLang="en-US" dirty="0"/>
              <a:t>　地域の自然条件、構造特徴および防災資源、施設の状況を把握したうえ、地域・施設の災害に強い要素及び災害に弱い要素を理解しておきます。</a:t>
            </a:r>
            <a:endParaRPr lang="en-US" altLang="ja-JP" dirty="0"/>
          </a:p>
          <a:p>
            <a:pPr marL="0" indent="0">
              <a:buNone/>
            </a:pPr>
            <a:r>
              <a:rPr lang="ja-JP" altLang="en-US" dirty="0"/>
              <a:t>（１）地域の自然条件　（２）地域の構造</a:t>
            </a:r>
            <a:endParaRPr lang="en-US" altLang="ja-JP" dirty="0"/>
          </a:p>
          <a:p>
            <a:pPr marL="0" indent="0">
              <a:buNone/>
            </a:pPr>
            <a:r>
              <a:rPr lang="ja-JP" altLang="en-US" dirty="0"/>
              <a:t>（３）地域の防災資源（施設外）</a:t>
            </a:r>
            <a:endParaRPr lang="en-US" altLang="ja-JP" dirty="0"/>
          </a:p>
          <a:p>
            <a:pPr marL="0" indent="0">
              <a:buNone/>
            </a:pPr>
            <a:r>
              <a:rPr lang="ja-JP" altLang="en-US" dirty="0"/>
              <a:t>（４）施設の状況</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24</a:t>
            </a:fld>
            <a:endParaRPr kumimoji="1" lang="ja-JP" altLang="en-US"/>
          </a:p>
        </p:txBody>
      </p:sp>
    </p:spTree>
    <p:extLst>
      <p:ext uri="{BB962C8B-B14F-4D97-AF65-F5344CB8AC3E}">
        <p14:creationId xmlns:p14="http://schemas.microsoft.com/office/powerpoint/2010/main" val="3930212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en-US" altLang="ja-JP" dirty="0"/>
              <a:t>【</a:t>
            </a:r>
            <a:r>
              <a:rPr lang="ja-JP" altLang="en-US" dirty="0"/>
              <a:t>作業の前提</a:t>
            </a:r>
            <a:r>
              <a:rPr lang="en-US" altLang="ja-JP" dirty="0"/>
              <a:t>】</a:t>
            </a:r>
          </a:p>
          <a:p>
            <a:pPr marL="0" indent="0">
              <a:buNone/>
            </a:pPr>
            <a:r>
              <a:rPr lang="ja-JP" altLang="en-US" dirty="0"/>
              <a:t>・図表へ情報等をプロット又はカードを配置します。</a:t>
            </a:r>
          </a:p>
          <a:p>
            <a:pPr marL="0" indent="0">
              <a:buNone/>
            </a:pPr>
            <a:r>
              <a:rPr lang="ja-JP" altLang="en-US" dirty="0"/>
              <a:t>・モノカードの数量、配置（保管場所）については、</a:t>
            </a:r>
            <a:r>
              <a:rPr lang="ja-JP" altLang="en-US"/>
              <a:t>現に保有</a:t>
            </a:r>
            <a:r>
              <a:rPr lang="ja-JP" altLang="en-US" dirty="0"/>
              <a:t>するモノを配置します。ただし、必ずしも必要な数量又は適正な場所とは限らないことに留意して、作業、その後のイメージゲームを進めてください。</a:t>
            </a:r>
          </a:p>
          <a:p>
            <a:pPr marL="0" indent="0">
              <a:buNone/>
            </a:pPr>
            <a:r>
              <a:rPr lang="ja-JP" altLang="en-US" dirty="0"/>
              <a:t>→「数量が少ないのでは」「保管場所・方法としてもっとよいやり方があるのでは」という疑問の姿勢を忘れないようにしましょう。</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25</a:t>
            </a:fld>
            <a:endParaRPr kumimoji="1" lang="ja-JP" altLang="en-US"/>
          </a:p>
        </p:txBody>
      </p:sp>
    </p:spTree>
    <p:extLst>
      <p:ext uri="{BB962C8B-B14F-4D97-AF65-F5344CB8AC3E}">
        <p14:creationId xmlns:p14="http://schemas.microsoft.com/office/powerpoint/2010/main" val="1520366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r>
              <a:rPr lang="en-US" altLang="ja-JP" dirty="0"/>
              <a:t>(25</a:t>
            </a:r>
            <a:r>
              <a:rPr lang="ja-JP" altLang="en-US" dirty="0"/>
              <a:t>分</a:t>
            </a:r>
            <a:r>
              <a:rPr lang="en-US" altLang="ja-JP" dirty="0"/>
              <a:t>)</a:t>
            </a:r>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　作業時間の目安</a:t>
            </a:r>
            <a:endParaRPr lang="en-US" altLang="ja-JP" dirty="0"/>
          </a:p>
          <a:p>
            <a:pPr marL="0" indent="0">
              <a:buNone/>
            </a:pPr>
            <a:r>
              <a:rPr lang="ja-JP" altLang="en-US" dirty="0"/>
              <a:t>　（１）～（３）の情報：１０分</a:t>
            </a:r>
            <a:endParaRPr lang="en-US" altLang="ja-JP" dirty="0"/>
          </a:p>
          <a:p>
            <a:pPr marL="0" indent="0">
              <a:buNone/>
            </a:pPr>
            <a:r>
              <a:rPr lang="ja-JP" altLang="en-US" dirty="0"/>
              <a:t>　（４）：１５分</a:t>
            </a:r>
            <a:endParaRPr lang="en-US" altLang="ja-JP" sz="4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26</a:t>
            </a:fld>
            <a:endParaRPr kumimoji="1" lang="ja-JP" altLang="en-US"/>
          </a:p>
        </p:txBody>
      </p:sp>
    </p:spTree>
    <p:extLst>
      <p:ext uri="{BB962C8B-B14F-4D97-AF65-F5344CB8AC3E}">
        <p14:creationId xmlns:p14="http://schemas.microsoft.com/office/powerpoint/2010/main" val="2889950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（１）地域の自然条件</a:t>
            </a:r>
          </a:p>
          <a:p>
            <a:pPr marL="0" indent="0">
              <a:buNone/>
            </a:pPr>
            <a:endParaRPr lang="en-US" altLang="ja-JP" dirty="0"/>
          </a:p>
          <a:p>
            <a:pPr marL="0" indent="0">
              <a:buNone/>
            </a:pPr>
            <a:r>
              <a:rPr lang="en-US" altLang="ja-JP" dirty="0"/>
              <a:t>•</a:t>
            </a:r>
            <a:r>
              <a:rPr lang="ja-JP" altLang="en-US" dirty="0"/>
              <a:t>ゼロメートル地帯	</a:t>
            </a:r>
            <a:r>
              <a:rPr lang="ja-JP" altLang="en-US" b="1" dirty="0">
                <a:solidFill>
                  <a:srgbClr val="4DA679"/>
                </a:solidFill>
              </a:rPr>
              <a:t>（緑色）</a:t>
            </a:r>
          </a:p>
          <a:p>
            <a:pPr marL="0" indent="0">
              <a:buNone/>
            </a:pPr>
            <a:endParaRPr lang="en-US" altLang="ja-JP" dirty="0"/>
          </a:p>
          <a:p>
            <a:pPr marL="0" indent="0">
              <a:buNone/>
            </a:pPr>
            <a:r>
              <a:rPr lang="en-US" altLang="ja-JP" dirty="0"/>
              <a:t>•</a:t>
            </a:r>
            <a:r>
              <a:rPr lang="ja-JP" altLang="en-US" dirty="0"/>
              <a:t>湖、池沼、湿地など水がたまりやすいところ</a:t>
            </a:r>
            <a:endParaRPr lang="en-US" altLang="ja-JP" dirty="0"/>
          </a:p>
          <a:p>
            <a:pPr marL="0" indent="0">
              <a:buNone/>
            </a:pPr>
            <a:r>
              <a:rPr lang="ja-JP" altLang="en-US" b="1" dirty="0">
                <a:solidFill>
                  <a:srgbClr val="3434FF"/>
                </a:solidFill>
              </a:rPr>
              <a:t>　　　　　　　　　　　　　　（青色）</a:t>
            </a:r>
          </a:p>
          <a:p>
            <a:pPr marL="0" indent="0">
              <a:buNone/>
            </a:pPr>
            <a:r>
              <a:rPr lang="en-US" altLang="ja-JP" dirty="0"/>
              <a:t>•</a:t>
            </a:r>
            <a:r>
              <a:rPr lang="ja-JP" altLang="en-US" dirty="0"/>
              <a:t>河川　</a:t>
            </a:r>
            <a:r>
              <a:rPr lang="ja-JP" altLang="en-US" b="1" dirty="0">
                <a:solidFill>
                  <a:srgbClr val="3434FF"/>
                </a:solidFill>
              </a:rPr>
              <a:t>（青色）</a:t>
            </a:r>
          </a:p>
          <a:p>
            <a:pPr marL="0" indent="0">
              <a:buNone/>
            </a:pPr>
            <a:endParaRPr lang="en-US" altLang="ja-JP" dirty="0"/>
          </a:p>
          <a:p>
            <a:pPr marL="0" indent="0">
              <a:buNone/>
            </a:pPr>
            <a:r>
              <a:rPr lang="en-US" altLang="ja-JP" dirty="0"/>
              <a:t>•</a:t>
            </a:r>
            <a:r>
              <a:rPr lang="ja-JP" altLang="en-US" dirty="0"/>
              <a:t>天井川のあるところ</a:t>
            </a:r>
            <a:r>
              <a:rPr lang="ja-JP" altLang="en-US" b="1" dirty="0">
                <a:solidFill>
                  <a:srgbClr val="FBAD11"/>
                </a:solidFill>
              </a:rPr>
              <a:t>（橙色）</a:t>
            </a:r>
          </a:p>
        </p:txBody>
      </p:sp>
      <p:sp>
        <p:nvSpPr>
          <p:cNvPr id="4" name="フリーフォーム 3"/>
          <p:cNvSpPr>
            <a:spLocks/>
          </p:cNvSpPr>
          <p:nvPr/>
        </p:nvSpPr>
        <p:spPr bwMode="auto">
          <a:xfrm>
            <a:off x="5673635" y="2492374"/>
            <a:ext cx="1154000" cy="406037"/>
          </a:xfrm>
          <a:custGeom>
            <a:avLst/>
            <a:gdLst>
              <a:gd name="T0" fmla="+- 0 7586 6938"/>
              <a:gd name="T1" fmla="*/ T0 w 1296"/>
              <a:gd name="T2" fmla="+- 0 335 335"/>
              <a:gd name="T3" fmla="*/ 335 h 456"/>
              <a:gd name="T4" fmla="+- 0 7481 6938"/>
              <a:gd name="T5" fmla="*/ T4 w 1296"/>
              <a:gd name="T6" fmla="+- 0 338 335"/>
              <a:gd name="T7" fmla="*/ 338 h 456"/>
              <a:gd name="T8" fmla="+- 0 7382 6938"/>
              <a:gd name="T9" fmla="*/ T8 w 1296"/>
              <a:gd name="T10" fmla="+- 0 346 335"/>
              <a:gd name="T11" fmla="*/ 346 h 456"/>
              <a:gd name="T12" fmla="+- 0 7289 6938"/>
              <a:gd name="T13" fmla="*/ T12 w 1296"/>
              <a:gd name="T14" fmla="+- 0 360 335"/>
              <a:gd name="T15" fmla="*/ 360 h 456"/>
              <a:gd name="T16" fmla="+- 0 7204 6938"/>
              <a:gd name="T17" fmla="*/ T16 w 1296"/>
              <a:gd name="T18" fmla="+- 0 379 335"/>
              <a:gd name="T19" fmla="*/ 379 h 456"/>
              <a:gd name="T20" fmla="+- 0 7128 6938"/>
              <a:gd name="T21" fmla="*/ T20 w 1296"/>
              <a:gd name="T22" fmla="+- 0 401 335"/>
              <a:gd name="T23" fmla="*/ 401 h 456"/>
              <a:gd name="T24" fmla="+- 0 7064 6938"/>
              <a:gd name="T25" fmla="*/ T24 w 1296"/>
              <a:gd name="T26" fmla="+- 0 428 335"/>
              <a:gd name="T27" fmla="*/ 428 h 456"/>
              <a:gd name="T28" fmla="+- 0 7011 6938"/>
              <a:gd name="T29" fmla="*/ T28 w 1296"/>
              <a:gd name="T30" fmla="+- 0 458 335"/>
              <a:gd name="T31" fmla="*/ 458 h 456"/>
              <a:gd name="T32" fmla="+- 0 6947 6938"/>
              <a:gd name="T33" fmla="*/ T32 w 1296"/>
              <a:gd name="T34" fmla="+- 0 526 335"/>
              <a:gd name="T35" fmla="*/ 526 h 456"/>
              <a:gd name="T36" fmla="+- 0 6938 6938"/>
              <a:gd name="T37" fmla="*/ T36 w 1296"/>
              <a:gd name="T38" fmla="+- 0 563 335"/>
              <a:gd name="T39" fmla="*/ 563 h 456"/>
              <a:gd name="T40" fmla="+- 0 6947 6938"/>
              <a:gd name="T41" fmla="*/ T40 w 1296"/>
              <a:gd name="T42" fmla="+- 0 600 335"/>
              <a:gd name="T43" fmla="*/ 600 h 456"/>
              <a:gd name="T44" fmla="+- 0 7011 6938"/>
              <a:gd name="T45" fmla="*/ T44 w 1296"/>
              <a:gd name="T46" fmla="+- 0 667 335"/>
              <a:gd name="T47" fmla="*/ 667 h 456"/>
              <a:gd name="T48" fmla="+- 0 7064 6938"/>
              <a:gd name="T49" fmla="*/ T48 w 1296"/>
              <a:gd name="T50" fmla="+- 0 697 335"/>
              <a:gd name="T51" fmla="*/ 697 h 456"/>
              <a:gd name="T52" fmla="+- 0 7128 6938"/>
              <a:gd name="T53" fmla="*/ T52 w 1296"/>
              <a:gd name="T54" fmla="+- 0 724 335"/>
              <a:gd name="T55" fmla="*/ 724 h 456"/>
              <a:gd name="T56" fmla="+- 0 7204 6938"/>
              <a:gd name="T57" fmla="*/ T56 w 1296"/>
              <a:gd name="T58" fmla="+- 0 747 335"/>
              <a:gd name="T59" fmla="*/ 747 h 456"/>
              <a:gd name="T60" fmla="+- 0 7289 6938"/>
              <a:gd name="T61" fmla="*/ T60 w 1296"/>
              <a:gd name="T62" fmla="+- 0 765 335"/>
              <a:gd name="T63" fmla="*/ 765 h 456"/>
              <a:gd name="T64" fmla="+- 0 7382 6938"/>
              <a:gd name="T65" fmla="*/ T64 w 1296"/>
              <a:gd name="T66" fmla="+- 0 779 335"/>
              <a:gd name="T67" fmla="*/ 779 h 456"/>
              <a:gd name="T68" fmla="+- 0 7481 6938"/>
              <a:gd name="T69" fmla="*/ T68 w 1296"/>
              <a:gd name="T70" fmla="+- 0 788 335"/>
              <a:gd name="T71" fmla="*/ 788 h 456"/>
              <a:gd name="T72" fmla="+- 0 7586 6938"/>
              <a:gd name="T73" fmla="*/ T72 w 1296"/>
              <a:gd name="T74" fmla="+- 0 791 335"/>
              <a:gd name="T75" fmla="*/ 791 h 456"/>
              <a:gd name="T76" fmla="+- 0 7692 6938"/>
              <a:gd name="T77" fmla="*/ T76 w 1296"/>
              <a:gd name="T78" fmla="+- 0 788 335"/>
              <a:gd name="T79" fmla="*/ 788 h 456"/>
              <a:gd name="T80" fmla="+- 0 7792 6938"/>
              <a:gd name="T81" fmla="*/ T80 w 1296"/>
              <a:gd name="T82" fmla="+- 0 779 335"/>
              <a:gd name="T83" fmla="*/ 779 h 456"/>
              <a:gd name="T84" fmla="+- 0 7885 6938"/>
              <a:gd name="T85" fmla="*/ T84 w 1296"/>
              <a:gd name="T86" fmla="+- 0 765 335"/>
              <a:gd name="T87" fmla="*/ 765 h 456"/>
              <a:gd name="T88" fmla="+- 0 7969 6938"/>
              <a:gd name="T89" fmla="*/ T88 w 1296"/>
              <a:gd name="T90" fmla="+- 0 747 335"/>
              <a:gd name="T91" fmla="*/ 747 h 456"/>
              <a:gd name="T92" fmla="+- 0 8045 6938"/>
              <a:gd name="T93" fmla="*/ T92 w 1296"/>
              <a:gd name="T94" fmla="+- 0 724 335"/>
              <a:gd name="T95" fmla="*/ 724 h 456"/>
              <a:gd name="T96" fmla="+- 0 8110 6938"/>
              <a:gd name="T97" fmla="*/ T96 w 1296"/>
              <a:gd name="T98" fmla="+- 0 697 335"/>
              <a:gd name="T99" fmla="*/ 697 h 456"/>
              <a:gd name="T100" fmla="+- 0 8162 6938"/>
              <a:gd name="T101" fmla="*/ T100 w 1296"/>
              <a:gd name="T102" fmla="+- 0 667 335"/>
              <a:gd name="T103" fmla="*/ 667 h 456"/>
              <a:gd name="T104" fmla="+- 0 8226 6938"/>
              <a:gd name="T105" fmla="*/ T104 w 1296"/>
              <a:gd name="T106" fmla="+- 0 600 335"/>
              <a:gd name="T107" fmla="*/ 600 h 456"/>
              <a:gd name="T108" fmla="+- 0 8234 6938"/>
              <a:gd name="T109" fmla="*/ T108 w 1296"/>
              <a:gd name="T110" fmla="+- 0 563 335"/>
              <a:gd name="T111" fmla="*/ 563 h 456"/>
              <a:gd name="T112" fmla="+- 0 8226 6938"/>
              <a:gd name="T113" fmla="*/ T112 w 1296"/>
              <a:gd name="T114" fmla="+- 0 526 335"/>
              <a:gd name="T115" fmla="*/ 526 h 456"/>
              <a:gd name="T116" fmla="+- 0 8162 6938"/>
              <a:gd name="T117" fmla="*/ T116 w 1296"/>
              <a:gd name="T118" fmla="+- 0 458 335"/>
              <a:gd name="T119" fmla="*/ 458 h 456"/>
              <a:gd name="T120" fmla="+- 0 8110 6938"/>
              <a:gd name="T121" fmla="*/ T120 w 1296"/>
              <a:gd name="T122" fmla="+- 0 428 335"/>
              <a:gd name="T123" fmla="*/ 428 h 456"/>
              <a:gd name="T124" fmla="+- 0 8045 6938"/>
              <a:gd name="T125" fmla="*/ T124 w 1296"/>
              <a:gd name="T126" fmla="+- 0 401 335"/>
              <a:gd name="T127" fmla="*/ 401 h 456"/>
              <a:gd name="T128" fmla="+- 0 7969 6938"/>
              <a:gd name="T129" fmla="*/ T128 w 1296"/>
              <a:gd name="T130" fmla="+- 0 379 335"/>
              <a:gd name="T131" fmla="*/ 379 h 456"/>
              <a:gd name="T132" fmla="+- 0 7885 6938"/>
              <a:gd name="T133" fmla="*/ T132 w 1296"/>
              <a:gd name="T134" fmla="+- 0 360 335"/>
              <a:gd name="T135" fmla="*/ 360 h 456"/>
              <a:gd name="T136" fmla="+- 0 7792 6938"/>
              <a:gd name="T137" fmla="*/ T136 w 1296"/>
              <a:gd name="T138" fmla="+- 0 346 335"/>
              <a:gd name="T139" fmla="*/ 346 h 456"/>
              <a:gd name="T140" fmla="+- 0 7692 6938"/>
              <a:gd name="T141" fmla="*/ T140 w 1296"/>
              <a:gd name="T142" fmla="+- 0 338 335"/>
              <a:gd name="T143" fmla="*/ 338 h 456"/>
              <a:gd name="T144" fmla="+- 0 7586 6938"/>
              <a:gd name="T145" fmla="*/ T144 w 1296"/>
              <a:gd name="T146" fmla="+- 0 335 335"/>
              <a:gd name="T147" fmla="*/ 335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4" y="11"/>
                </a:lnTo>
                <a:lnTo>
                  <a:pt x="351" y="25"/>
                </a:lnTo>
                <a:lnTo>
                  <a:pt x="266" y="44"/>
                </a:lnTo>
                <a:lnTo>
                  <a:pt x="190" y="66"/>
                </a:lnTo>
                <a:lnTo>
                  <a:pt x="126" y="93"/>
                </a:lnTo>
                <a:lnTo>
                  <a:pt x="73" y="123"/>
                </a:lnTo>
                <a:lnTo>
                  <a:pt x="9" y="191"/>
                </a:lnTo>
                <a:lnTo>
                  <a:pt x="0" y="228"/>
                </a:lnTo>
                <a:lnTo>
                  <a:pt x="9" y="265"/>
                </a:lnTo>
                <a:lnTo>
                  <a:pt x="73" y="332"/>
                </a:lnTo>
                <a:lnTo>
                  <a:pt x="126" y="362"/>
                </a:lnTo>
                <a:lnTo>
                  <a:pt x="190" y="389"/>
                </a:lnTo>
                <a:lnTo>
                  <a:pt x="266" y="412"/>
                </a:lnTo>
                <a:lnTo>
                  <a:pt x="351" y="430"/>
                </a:lnTo>
                <a:lnTo>
                  <a:pt x="444" y="444"/>
                </a:lnTo>
                <a:lnTo>
                  <a:pt x="543" y="453"/>
                </a:lnTo>
                <a:lnTo>
                  <a:pt x="648" y="456"/>
                </a:lnTo>
                <a:lnTo>
                  <a:pt x="754" y="453"/>
                </a:lnTo>
                <a:lnTo>
                  <a:pt x="854" y="444"/>
                </a:lnTo>
                <a:lnTo>
                  <a:pt x="947" y="430"/>
                </a:lnTo>
                <a:lnTo>
                  <a:pt x="1031" y="412"/>
                </a:lnTo>
                <a:lnTo>
                  <a:pt x="1107" y="389"/>
                </a:lnTo>
                <a:lnTo>
                  <a:pt x="1172" y="362"/>
                </a:lnTo>
                <a:lnTo>
                  <a:pt x="1224" y="332"/>
                </a:lnTo>
                <a:lnTo>
                  <a:pt x="1288" y="265"/>
                </a:lnTo>
                <a:lnTo>
                  <a:pt x="1296" y="228"/>
                </a:lnTo>
                <a:lnTo>
                  <a:pt x="1288" y="191"/>
                </a:lnTo>
                <a:lnTo>
                  <a:pt x="1224" y="123"/>
                </a:lnTo>
                <a:lnTo>
                  <a:pt x="1172" y="93"/>
                </a:lnTo>
                <a:lnTo>
                  <a:pt x="1107" y="66"/>
                </a:lnTo>
                <a:lnTo>
                  <a:pt x="1031" y="44"/>
                </a:lnTo>
                <a:lnTo>
                  <a:pt x="947" y="25"/>
                </a:lnTo>
                <a:lnTo>
                  <a:pt x="854" y="11"/>
                </a:lnTo>
                <a:lnTo>
                  <a:pt x="754" y="3"/>
                </a:lnTo>
                <a:lnTo>
                  <a:pt x="648" y="0"/>
                </a:lnTo>
                <a:close/>
              </a:path>
            </a:pathLst>
          </a:custGeom>
          <a:noFill/>
          <a:ln w="38100">
            <a:solidFill>
              <a:srgbClr val="339966"/>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sp>
        <p:nvSpPr>
          <p:cNvPr id="5" name="フリーフォーム 4"/>
          <p:cNvSpPr>
            <a:spLocks/>
          </p:cNvSpPr>
          <p:nvPr/>
        </p:nvSpPr>
        <p:spPr bwMode="auto">
          <a:xfrm>
            <a:off x="7023463" y="4051706"/>
            <a:ext cx="1154000" cy="406037"/>
          </a:xfrm>
          <a:custGeom>
            <a:avLst/>
            <a:gdLst>
              <a:gd name="T0" fmla="+- 0 7610 6962"/>
              <a:gd name="T1" fmla="*/ T0 w 1296"/>
              <a:gd name="T2" fmla="+- 0 -87 -87"/>
              <a:gd name="T3" fmla="*/ -87 h 456"/>
              <a:gd name="T4" fmla="+- 0 7505 6962"/>
              <a:gd name="T5" fmla="*/ T4 w 1296"/>
              <a:gd name="T6" fmla="+- 0 -84 -87"/>
              <a:gd name="T7" fmla="*/ -84 h 456"/>
              <a:gd name="T8" fmla="+- 0 7405 6962"/>
              <a:gd name="T9" fmla="*/ T8 w 1296"/>
              <a:gd name="T10" fmla="+- 0 -76 -87"/>
              <a:gd name="T11" fmla="*/ -76 h 456"/>
              <a:gd name="T12" fmla="+- 0 7312 6962"/>
              <a:gd name="T13" fmla="*/ T12 w 1296"/>
              <a:gd name="T14" fmla="+- 0 -62 -87"/>
              <a:gd name="T15" fmla="*/ -62 h 456"/>
              <a:gd name="T16" fmla="+- 0 7227 6962"/>
              <a:gd name="T17" fmla="*/ T16 w 1296"/>
              <a:gd name="T18" fmla="+- 0 -43 -87"/>
              <a:gd name="T19" fmla="*/ -43 h 456"/>
              <a:gd name="T20" fmla="+- 0 7152 6962"/>
              <a:gd name="T21" fmla="*/ T20 w 1296"/>
              <a:gd name="T22" fmla="+- 0 -20 -87"/>
              <a:gd name="T23" fmla="*/ -20 h 456"/>
              <a:gd name="T24" fmla="+- 0 7087 6962"/>
              <a:gd name="T25" fmla="*/ T24 w 1296"/>
              <a:gd name="T26" fmla="+- 0 6 -87"/>
              <a:gd name="T27" fmla="*/ 6 h 456"/>
              <a:gd name="T28" fmla="+- 0 7035 6962"/>
              <a:gd name="T29" fmla="*/ T28 w 1296"/>
              <a:gd name="T30" fmla="+- 0 36 -87"/>
              <a:gd name="T31" fmla="*/ 36 h 456"/>
              <a:gd name="T32" fmla="+- 0 6971 6962"/>
              <a:gd name="T33" fmla="*/ T32 w 1296"/>
              <a:gd name="T34" fmla="+- 0 104 -87"/>
              <a:gd name="T35" fmla="*/ 104 h 456"/>
              <a:gd name="T36" fmla="+- 0 6962 6962"/>
              <a:gd name="T37" fmla="*/ T36 w 1296"/>
              <a:gd name="T38" fmla="+- 0 141 -87"/>
              <a:gd name="T39" fmla="*/ 141 h 456"/>
              <a:gd name="T40" fmla="+- 0 6971 6962"/>
              <a:gd name="T41" fmla="*/ T40 w 1296"/>
              <a:gd name="T42" fmla="+- 0 178 -87"/>
              <a:gd name="T43" fmla="*/ 178 h 456"/>
              <a:gd name="T44" fmla="+- 0 7035 6962"/>
              <a:gd name="T45" fmla="*/ T44 w 1296"/>
              <a:gd name="T46" fmla="+- 0 246 -87"/>
              <a:gd name="T47" fmla="*/ 246 h 456"/>
              <a:gd name="T48" fmla="+- 0 7087 6962"/>
              <a:gd name="T49" fmla="*/ T48 w 1296"/>
              <a:gd name="T50" fmla="+- 0 275 -87"/>
              <a:gd name="T51" fmla="*/ 275 h 456"/>
              <a:gd name="T52" fmla="+- 0 7152 6962"/>
              <a:gd name="T53" fmla="*/ T52 w 1296"/>
              <a:gd name="T54" fmla="+- 0 302 -87"/>
              <a:gd name="T55" fmla="*/ 302 h 456"/>
              <a:gd name="T56" fmla="+- 0 7227 6962"/>
              <a:gd name="T57" fmla="*/ T56 w 1296"/>
              <a:gd name="T58" fmla="+- 0 325 -87"/>
              <a:gd name="T59" fmla="*/ 325 h 456"/>
              <a:gd name="T60" fmla="+- 0 7312 6962"/>
              <a:gd name="T61" fmla="*/ T60 w 1296"/>
              <a:gd name="T62" fmla="+- 0 343 -87"/>
              <a:gd name="T63" fmla="*/ 343 h 456"/>
              <a:gd name="T64" fmla="+- 0 7405 6962"/>
              <a:gd name="T65" fmla="*/ T64 w 1296"/>
              <a:gd name="T66" fmla="+- 0 357 -87"/>
              <a:gd name="T67" fmla="*/ 357 h 456"/>
              <a:gd name="T68" fmla="+- 0 7505 6962"/>
              <a:gd name="T69" fmla="*/ T68 w 1296"/>
              <a:gd name="T70" fmla="+- 0 366 -87"/>
              <a:gd name="T71" fmla="*/ 366 h 456"/>
              <a:gd name="T72" fmla="+- 0 7610 6962"/>
              <a:gd name="T73" fmla="*/ T72 w 1296"/>
              <a:gd name="T74" fmla="+- 0 369 -87"/>
              <a:gd name="T75" fmla="*/ 369 h 456"/>
              <a:gd name="T76" fmla="+- 0 7715 6962"/>
              <a:gd name="T77" fmla="*/ T76 w 1296"/>
              <a:gd name="T78" fmla="+- 0 366 -87"/>
              <a:gd name="T79" fmla="*/ 366 h 456"/>
              <a:gd name="T80" fmla="+- 0 7815 6962"/>
              <a:gd name="T81" fmla="*/ T80 w 1296"/>
              <a:gd name="T82" fmla="+- 0 357 -87"/>
              <a:gd name="T83" fmla="*/ 357 h 456"/>
              <a:gd name="T84" fmla="+- 0 7908 6962"/>
              <a:gd name="T85" fmla="*/ T84 w 1296"/>
              <a:gd name="T86" fmla="+- 0 343 -87"/>
              <a:gd name="T87" fmla="*/ 343 h 456"/>
              <a:gd name="T88" fmla="+- 0 7993 6962"/>
              <a:gd name="T89" fmla="*/ T88 w 1296"/>
              <a:gd name="T90" fmla="+- 0 325 -87"/>
              <a:gd name="T91" fmla="*/ 325 h 456"/>
              <a:gd name="T92" fmla="+- 0 8068 6962"/>
              <a:gd name="T93" fmla="*/ T92 w 1296"/>
              <a:gd name="T94" fmla="+- 0 302 -87"/>
              <a:gd name="T95" fmla="*/ 302 h 456"/>
              <a:gd name="T96" fmla="+- 0 8133 6962"/>
              <a:gd name="T97" fmla="*/ T96 w 1296"/>
              <a:gd name="T98" fmla="+- 0 275 -87"/>
              <a:gd name="T99" fmla="*/ 275 h 456"/>
              <a:gd name="T100" fmla="+- 0 8186 6962"/>
              <a:gd name="T101" fmla="*/ T100 w 1296"/>
              <a:gd name="T102" fmla="+- 0 246 -87"/>
              <a:gd name="T103" fmla="*/ 246 h 456"/>
              <a:gd name="T104" fmla="+- 0 8250 6962"/>
              <a:gd name="T105" fmla="*/ T104 w 1296"/>
              <a:gd name="T106" fmla="+- 0 178 -87"/>
              <a:gd name="T107" fmla="*/ 178 h 456"/>
              <a:gd name="T108" fmla="+- 0 8258 6962"/>
              <a:gd name="T109" fmla="*/ T108 w 1296"/>
              <a:gd name="T110" fmla="+- 0 141 -87"/>
              <a:gd name="T111" fmla="*/ 141 h 456"/>
              <a:gd name="T112" fmla="+- 0 8250 6962"/>
              <a:gd name="T113" fmla="*/ T112 w 1296"/>
              <a:gd name="T114" fmla="+- 0 104 -87"/>
              <a:gd name="T115" fmla="*/ 104 h 456"/>
              <a:gd name="T116" fmla="+- 0 8186 6962"/>
              <a:gd name="T117" fmla="*/ T116 w 1296"/>
              <a:gd name="T118" fmla="+- 0 36 -87"/>
              <a:gd name="T119" fmla="*/ 36 h 456"/>
              <a:gd name="T120" fmla="+- 0 8133 6962"/>
              <a:gd name="T121" fmla="*/ T120 w 1296"/>
              <a:gd name="T122" fmla="+- 0 6 -87"/>
              <a:gd name="T123" fmla="*/ 6 h 456"/>
              <a:gd name="T124" fmla="+- 0 8068 6962"/>
              <a:gd name="T125" fmla="*/ T124 w 1296"/>
              <a:gd name="T126" fmla="+- 0 -20 -87"/>
              <a:gd name="T127" fmla="*/ -20 h 456"/>
              <a:gd name="T128" fmla="+- 0 7993 6962"/>
              <a:gd name="T129" fmla="*/ T128 w 1296"/>
              <a:gd name="T130" fmla="+- 0 -43 -87"/>
              <a:gd name="T131" fmla="*/ -43 h 456"/>
              <a:gd name="T132" fmla="+- 0 7908 6962"/>
              <a:gd name="T133" fmla="*/ T132 w 1296"/>
              <a:gd name="T134" fmla="+- 0 -62 -87"/>
              <a:gd name="T135" fmla="*/ -62 h 456"/>
              <a:gd name="T136" fmla="+- 0 7815 6962"/>
              <a:gd name="T137" fmla="*/ T136 w 1296"/>
              <a:gd name="T138" fmla="+- 0 -76 -87"/>
              <a:gd name="T139" fmla="*/ -76 h 456"/>
              <a:gd name="T140" fmla="+- 0 7715 6962"/>
              <a:gd name="T141" fmla="*/ T140 w 1296"/>
              <a:gd name="T142" fmla="+- 0 -84 -87"/>
              <a:gd name="T143" fmla="*/ -84 h 456"/>
              <a:gd name="T144" fmla="+- 0 7610 6962"/>
              <a:gd name="T145" fmla="*/ T144 w 1296"/>
              <a:gd name="T146" fmla="+- 0 -87 -87"/>
              <a:gd name="T147" fmla="*/ -87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3" y="11"/>
                </a:lnTo>
                <a:lnTo>
                  <a:pt x="350" y="25"/>
                </a:lnTo>
                <a:lnTo>
                  <a:pt x="265" y="44"/>
                </a:lnTo>
                <a:lnTo>
                  <a:pt x="190" y="67"/>
                </a:lnTo>
                <a:lnTo>
                  <a:pt x="125" y="93"/>
                </a:lnTo>
                <a:lnTo>
                  <a:pt x="73" y="123"/>
                </a:lnTo>
                <a:lnTo>
                  <a:pt x="9" y="191"/>
                </a:lnTo>
                <a:lnTo>
                  <a:pt x="0" y="228"/>
                </a:lnTo>
                <a:lnTo>
                  <a:pt x="9" y="265"/>
                </a:lnTo>
                <a:lnTo>
                  <a:pt x="73" y="333"/>
                </a:lnTo>
                <a:lnTo>
                  <a:pt x="125" y="362"/>
                </a:lnTo>
                <a:lnTo>
                  <a:pt x="190" y="389"/>
                </a:lnTo>
                <a:lnTo>
                  <a:pt x="265" y="412"/>
                </a:lnTo>
                <a:lnTo>
                  <a:pt x="350" y="430"/>
                </a:lnTo>
                <a:lnTo>
                  <a:pt x="443" y="444"/>
                </a:lnTo>
                <a:lnTo>
                  <a:pt x="543" y="453"/>
                </a:lnTo>
                <a:lnTo>
                  <a:pt x="648" y="456"/>
                </a:lnTo>
                <a:lnTo>
                  <a:pt x="753" y="453"/>
                </a:lnTo>
                <a:lnTo>
                  <a:pt x="853" y="444"/>
                </a:lnTo>
                <a:lnTo>
                  <a:pt x="946" y="430"/>
                </a:lnTo>
                <a:lnTo>
                  <a:pt x="1031" y="412"/>
                </a:lnTo>
                <a:lnTo>
                  <a:pt x="1106" y="389"/>
                </a:lnTo>
                <a:lnTo>
                  <a:pt x="1171" y="362"/>
                </a:lnTo>
                <a:lnTo>
                  <a:pt x="1224" y="333"/>
                </a:lnTo>
                <a:lnTo>
                  <a:pt x="1288" y="265"/>
                </a:lnTo>
                <a:lnTo>
                  <a:pt x="1296" y="228"/>
                </a:lnTo>
                <a:lnTo>
                  <a:pt x="1288" y="191"/>
                </a:lnTo>
                <a:lnTo>
                  <a:pt x="1224" y="123"/>
                </a:lnTo>
                <a:lnTo>
                  <a:pt x="1171" y="93"/>
                </a:lnTo>
                <a:lnTo>
                  <a:pt x="1106" y="67"/>
                </a:lnTo>
                <a:lnTo>
                  <a:pt x="1031" y="44"/>
                </a:lnTo>
                <a:lnTo>
                  <a:pt x="946" y="25"/>
                </a:lnTo>
                <a:lnTo>
                  <a:pt x="853" y="11"/>
                </a:lnTo>
                <a:lnTo>
                  <a:pt x="753" y="3"/>
                </a:lnTo>
                <a:lnTo>
                  <a:pt x="648" y="0"/>
                </a:lnTo>
                <a:close/>
              </a:path>
            </a:pathLst>
          </a:custGeom>
          <a:noFill/>
          <a:ln w="38100">
            <a:solidFill>
              <a:srgbClr val="0000FF"/>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sp>
        <p:nvSpPr>
          <p:cNvPr id="6" name="フリーフォーム 5"/>
          <p:cNvSpPr>
            <a:spLocks/>
          </p:cNvSpPr>
          <p:nvPr/>
        </p:nvSpPr>
        <p:spPr bwMode="auto">
          <a:xfrm>
            <a:off x="5499462" y="5541010"/>
            <a:ext cx="1154000" cy="406037"/>
          </a:xfrm>
          <a:custGeom>
            <a:avLst/>
            <a:gdLst>
              <a:gd name="T0" fmla="+- 0 7610 6962"/>
              <a:gd name="T1" fmla="*/ T0 w 1296"/>
              <a:gd name="T2" fmla="+- 0 -87 -87"/>
              <a:gd name="T3" fmla="*/ -87 h 456"/>
              <a:gd name="T4" fmla="+- 0 7505 6962"/>
              <a:gd name="T5" fmla="*/ T4 w 1296"/>
              <a:gd name="T6" fmla="+- 0 -84 -87"/>
              <a:gd name="T7" fmla="*/ -84 h 456"/>
              <a:gd name="T8" fmla="+- 0 7405 6962"/>
              <a:gd name="T9" fmla="*/ T8 w 1296"/>
              <a:gd name="T10" fmla="+- 0 -76 -87"/>
              <a:gd name="T11" fmla="*/ -76 h 456"/>
              <a:gd name="T12" fmla="+- 0 7312 6962"/>
              <a:gd name="T13" fmla="*/ T12 w 1296"/>
              <a:gd name="T14" fmla="+- 0 -62 -87"/>
              <a:gd name="T15" fmla="*/ -62 h 456"/>
              <a:gd name="T16" fmla="+- 0 7227 6962"/>
              <a:gd name="T17" fmla="*/ T16 w 1296"/>
              <a:gd name="T18" fmla="+- 0 -43 -87"/>
              <a:gd name="T19" fmla="*/ -43 h 456"/>
              <a:gd name="T20" fmla="+- 0 7152 6962"/>
              <a:gd name="T21" fmla="*/ T20 w 1296"/>
              <a:gd name="T22" fmla="+- 0 -20 -87"/>
              <a:gd name="T23" fmla="*/ -20 h 456"/>
              <a:gd name="T24" fmla="+- 0 7087 6962"/>
              <a:gd name="T25" fmla="*/ T24 w 1296"/>
              <a:gd name="T26" fmla="+- 0 6 -87"/>
              <a:gd name="T27" fmla="*/ 6 h 456"/>
              <a:gd name="T28" fmla="+- 0 7035 6962"/>
              <a:gd name="T29" fmla="*/ T28 w 1296"/>
              <a:gd name="T30" fmla="+- 0 36 -87"/>
              <a:gd name="T31" fmla="*/ 36 h 456"/>
              <a:gd name="T32" fmla="+- 0 6971 6962"/>
              <a:gd name="T33" fmla="*/ T32 w 1296"/>
              <a:gd name="T34" fmla="+- 0 104 -87"/>
              <a:gd name="T35" fmla="*/ 104 h 456"/>
              <a:gd name="T36" fmla="+- 0 6962 6962"/>
              <a:gd name="T37" fmla="*/ T36 w 1296"/>
              <a:gd name="T38" fmla="+- 0 141 -87"/>
              <a:gd name="T39" fmla="*/ 141 h 456"/>
              <a:gd name="T40" fmla="+- 0 6971 6962"/>
              <a:gd name="T41" fmla="*/ T40 w 1296"/>
              <a:gd name="T42" fmla="+- 0 178 -87"/>
              <a:gd name="T43" fmla="*/ 178 h 456"/>
              <a:gd name="T44" fmla="+- 0 7035 6962"/>
              <a:gd name="T45" fmla="*/ T44 w 1296"/>
              <a:gd name="T46" fmla="+- 0 246 -87"/>
              <a:gd name="T47" fmla="*/ 246 h 456"/>
              <a:gd name="T48" fmla="+- 0 7087 6962"/>
              <a:gd name="T49" fmla="*/ T48 w 1296"/>
              <a:gd name="T50" fmla="+- 0 275 -87"/>
              <a:gd name="T51" fmla="*/ 275 h 456"/>
              <a:gd name="T52" fmla="+- 0 7152 6962"/>
              <a:gd name="T53" fmla="*/ T52 w 1296"/>
              <a:gd name="T54" fmla="+- 0 302 -87"/>
              <a:gd name="T55" fmla="*/ 302 h 456"/>
              <a:gd name="T56" fmla="+- 0 7227 6962"/>
              <a:gd name="T57" fmla="*/ T56 w 1296"/>
              <a:gd name="T58" fmla="+- 0 325 -87"/>
              <a:gd name="T59" fmla="*/ 325 h 456"/>
              <a:gd name="T60" fmla="+- 0 7312 6962"/>
              <a:gd name="T61" fmla="*/ T60 w 1296"/>
              <a:gd name="T62" fmla="+- 0 343 -87"/>
              <a:gd name="T63" fmla="*/ 343 h 456"/>
              <a:gd name="T64" fmla="+- 0 7405 6962"/>
              <a:gd name="T65" fmla="*/ T64 w 1296"/>
              <a:gd name="T66" fmla="+- 0 357 -87"/>
              <a:gd name="T67" fmla="*/ 357 h 456"/>
              <a:gd name="T68" fmla="+- 0 7505 6962"/>
              <a:gd name="T69" fmla="*/ T68 w 1296"/>
              <a:gd name="T70" fmla="+- 0 366 -87"/>
              <a:gd name="T71" fmla="*/ 366 h 456"/>
              <a:gd name="T72" fmla="+- 0 7610 6962"/>
              <a:gd name="T73" fmla="*/ T72 w 1296"/>
              <a:gd name="T74" fmla="+- 0 369 -87"/>
              <a:gd name="T75" fmla="*/ 369 h 456"/>
              <a:gd name="T76" fmla="+- 0 7715 6962"/>
              <a:gd name="T77" fmla="*/ T76 w 1296"/>
              <a:gd name="T78" fmla="+- 0 366 -87"/>
              <a:gd name="T79" fmla="*/ 366 h 456"/>
              <a:gd name="T80" fmla="+- 0 7815 6962"/>
              <a:gd name="T81" fmla="*/ T80 w 1296"/>
              <a:gd name="T82" fmla="+- 0 357 -87"/>
              <a:gd name="T83" fmla="*/ 357 h 456"/>
              <a:gd name="T84" fmla="+- 0 7908 6962"/>
              <a:gd name="T85" fmla="*/ T84 w 1296"/>
              <a:gd name="T86" fmla="+- 0 343 -87"/>
              <a:gd name="T87" fmla="*/ 343 h 456"/>
              <a:gd name="T88" fmla="+- 0 7993 6962"/>
              <a:gd name="T89" fmla="*/ T88 w 1296"/>
              <a:gd name="T90" fmla="+- 0 325 -87"/>
              <a:gd name="T91" fmla="*/ 325 h 456"/>
              <a:gd name="T92" fmla="+- 0 8068 6962"/>
              <a:gd name="T93" fmla="*/ T92 w 1296"/>
              <a:gd name="T94" fmla="+- 0 302 -87"/>
              <a:gd name="T95" fmla="*/ 302 h 456"/>
              <a:gd name="T96" fmla="+- 0 8133 6962"/>
              <a:gd name="T97" fmla="*/ T96 w 1296"/>
              <a:gd name="T98" fmla="+- 0 275 -87"/>
              <a:gd name="T99" fmla="*/ 275 h 456"/>
              <a:gd name="T100" fmla="+- 0 8186 6962"/>
              <a:gd name="T101" fmla="*/ T100 w 1296"/>
              <a:gd name="T102" fmla="+- 0 246 -87"/>
              <a:gd name="T103" fmla="*/ 246 h 456"/>
              <a:gd name="T104" fmla="+- 0 8250 6962"/>
              <a:gd name="T105" fmla="*/ T104 w 1296"/>
              <a:gd name="T106" fmla="+- 0 178 -87"/>
              <a:gd name="T107" fmla="*/ 178 h 456"/>
              <a:gd name="T108" fmla="+- 0 8258 6962"/>
              <a:gd name="T109" fmla="*/ T108 w 1296"/>
              <a:gd name="T110" fmla="+- 0 141 -87"/>
              <a:gd name="T111" fmla="*/ 141 h 456"/>
              <a:gd name="T112" fmla="+- 0 8250 6962"/>
              <a:gd name="T113" fmla="*/ T112 w 1296"/>
              <a:gd name="T114" fmla="+- 0 104 -87"/>
              <a:gd name="T115" fmla="*/ 104 h 456"/>
              <a:gd name="T116" fmla="+- 0 8186 6962"/>
              <a:gd name="T117" fmla="*/ T116 w 1296"/>
              <a:gd name="T118" fmla="+- 0 36 -87"/>
              <a:gd name="T119" fmla="*/ 36 h 456"/>
              <a:gd name="T120" fmla="+- 0 8133 6962"/>
              <a:gd name="T121" fmla="*/ T120 w 1296"/>
              <a:gd name="T122" fmla="+- 0 6 -87"/>
              <a:gd name="T123" fmla="*/ 6 h 456"/>
              <a:gd name="T124" fmla="+- 0 8068 6962"/>
              <a:gd name="T125" fmla="*/ T124 w 1296"/>
              <a:gd name="T126" fmla="+- 0 -20 -87"/>
              <a:gd name="T127" fmla="*/ -20 h 456"/>
              <a:gd name="T128" fmla="+- 0 7993 6962"/>
              <a:gd name="T129" fmla="*/ T128 w 1296"/>
              <a:gd name="T130" fmla="+- 0 -43 -87"/>
              <a:gd name="T131" fmla="*/ -43 h 456"/>
              <a:gd name="T132" fmla="+- 0 7908 6962"/>
              <a:gd name="T133" fmla="*/ T132 w 1296"/>
              <a:gd name="T134" fmla="+- 0 -62 -87"/>
              <a:gd name="T135" fmla="*/ -62 h 456"/>
              <a:gd name="T136" fmla="+- 0 7815 6962"/>
              <a:gd name="T137" fmla="*/ T136 w 1296"/>
              <a:gd name="T138" fmla="+- 0 -76 -87"/>
              <a:gd name="T139" fmla="*/ -76 h 456"/>
              <a:gd name="T140" fmla="+- 0 7715 6962"/>
              <a:gd name="T141" fmla="*/ T140 w 1296"/>
              <a:gd name="T142" fmla="+- 0 -84 -87"/>
              <a:gd name="T143" fmla="*/ -84 h 456"/>
              <a:gd name="T144" fmla="+- 0 7610 6962"/>
              <a:gd name="T145" fmla="*/ T144 w 1296"/>
              <a:gd name="T146" fmla="+- 0 -87 -87"/>
              <a:gd name="T147" fmla="*/ -87 h 45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296" h="456">
                <a:moveTo>
                  <a:pt x="648" y="0"/>
                </a:moveTo>
                <a:lnTo>
                  <a:pt x="543" y="3"/>
                </a:lnTo>
                <a:lnTo>
                  <a:pt x="443" y="11"/>
                </a:lnTo>
                <a:lnTo>
                  <a:pt x="350" y="25"/>
                </a:lnTo>
                <a:lnTo>
                  <a:pt x="265" y="44"/>
                </a:lnTo>
                <a:lnTo>
                  <a:pt x="190" y="67"/>
                </a:lnTo>
                <a:lnTo>
                  <a:pt x="125" y="93"/>
                </a:lnTo>
                <a:lnTo>
                  <a:pt x="73" y="123"/>
                </a:lnTo>
                <a:lnTo>
                  <a:pt x="9" y="191"/>
                </a:lnTo>
                <a:lnTo>
                  <a:pt x="0" y="228"/>
                </a:lnTo>
                <a:lnTo>
                  <a:pt x="9" y="265"/>
                </a:lnTo>
                <a:lnTo>
                  <a:pt x="73" y="333"/>
                </a:lnTo>
                <a:lnTo>
                  <a:pt x="125" y="362"/>
                </a:lnTo>
                <a:lnTo>
                  <a:pt x="190" y="389"/>
                </a:lnTo>
                <a:lnTo>
                  <a:pt x="265" y="412"/>
                </a:lnTo>
                <a:lnTo>
                  <a:pt x="350" y="430"/>
                </a:lnTo>
                <a:lnTo>
                  <a:pt x="443" y="444"/>
                </a:lnTo>
                <a:lnTo>
                  <a:pt x="543" y="453"/>
                </a:lnTo>
                <a:lnTo>
                  <a:pt x="648" y="456"/>
                </a:lnTo>
                <a:lnTo>
                  <a:pt x="753" y="453"/>
                </a:lnTo>
                <a:lnTo>
                  <a:pt x="853" y="444"/>
                </a:lnTo>
                <a:lnTo>
                  <a:pt x="946" y="430"/>
                </a:lnTo>
                <a:lnTo>
                  <a:pt x="1031" y="412"/>
                </a:lnTo>
                <a:lnTo>
                  <a:pt x="1106" y="389"/>
                </a:lnTo>
                <a:lnTo>
                  <a:pt x="1171" y="362"/>
                </a:lnTo>
                <a:lnTo>
                  <a:pt x="1224" y="333"/>
                </a:lnTo>
                <a:lnTo>
                  <a:pt x="1288" y="265"/>
                </a:lnTo>
                <a:lnTo>
                  <a:pt x="1296" y="228"/>
                </a:lnTo>
                <a:lnTo>
                  <a:pt x="1288" y="191"/>
                </a:lnTo>
                <a:lnTo>
                  <a:pt x="1224" y="123"/>
                </a:lnTo>
                <a:lnTo>
                  <a:pt x="1171" y="93"/>
                </a:lnTo>
                <a:lnTo>
                  <a:pt x="1106" y="67"/>
                </a:lnTo>
                <a:lnTo>
                  <a:pt x="1031" y="44"/>
                </a:lnTo>
                <a:lnTo>
                  <a:pt x="946" y="25"/>
                </a:lnTo>
                <a:lnTo>
                  <a:pt x="853" y="11"/>
                </a:lnTo>
                <a:lnTo>
                  <a:pt x="753" y="3"/>
                </a:lnTo>
                <a:lnTo>
                  <a:pt x="648" y="0"/>
                </a:lnTo>
                <a:close/>
              </a:path>
            </a:pathLst>
          </a:custGeom>
          <a:noFill/>
          <a:ln w="38100">
            <a:solidFill>
              <a:srgbClr val="FBAD11"/>
            </a:solidFill>
            <a:prstDash val="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ja-JP" altLang="en-US"/>
          </a:p>
        </p:txBody>
      </p:sp>
      <p:cxnSp>
        <p:nvCxnSpPr>
          <p:cNvPr id="8" name="直線コネクタ 7"/>
          <p:cNvCxnSpPr/>
          <p:nvPr/>
        </p:nvCxnSpPr>
        <p:spPr>
          <a:xfrm>
            <a:off x="3307080" y="4746172"/>
            <a:ext cx="896983" cy="0"/>
          </a:xfrm>
          <a:prstGeom prst="line">
            <a:avLst/>
          </a:prstGeom>
          <a:ln w="88900">
            <a:solidFill>
              <a:srgbClr val="3434FF"/>
            </a:solidFill>
          </a:ln>
        </p:spPr>
        <p:style>
          <a:lnRef idx="1">
            <a:schemeClr val="accent1"/>
          </a:lnRef>
          <a:fillRef idx="0">
            <a:schemeClr val="accent1"/>
          </a:fillRef>
          <a:effectRef idx="0">
            <a:schemeClr val="accent1"/>
          </a:effectRef>
          <a:fontRef idx="minor">
            <a:schemeClr val="tx1"/>
          </a:fontRef>
        </p:style>
      </p:cxnSp>
      <p:sp>
        <p:nvSpPr>
          <p:cNvPr id="9" name="スライド番号プレースホルダー 8"/>
          <p:cNvSpPr>
            <a:spLocks noGrp="1"/>
          </p:cNvSpPr>
          <p:nvPr>
            <p:ph type="sldNum" sz="quarter" idx="12"/>
          </p:nvPr>
        </p:nvSpPr>
        <p:spPr/>
        <p:txBody>
          <a:bodyPr/>
          <a:lstStyle/>
          <a:p>
            <a:fld id="{A224242B-D3F1-4579-BA7C-A35774163180}" type="slidenum">
              <a:rPr kumimoji="1" lang="ja-JP" altLang="en-US" smtClean="0"/>
              <a:t>27</a:t>
            </a:fld>
            <a:endParaRPr kumimoji="1" lang="ja-JP" altLang="en-US"/>
          </a:p>
        </p:txBody>
      </p:sp>
    </p:spTree>
    <p:extLst>
      <p:ext uri="{BB962C8B-B14F-4D97-AF65-F5344CB8AC3E}">
        <p14:creationId xmlns:p14="http://schemas.microsoft.com/office/powerpoint/2010/main" val="266616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8439150" cy="4967063"/>
          </a:xfrm>
        </p:spPr>
        <p:txBody>
          <a:bodyPr>
            <a:normAutofit/>
          </a:bodyPr>
          <a:lstStyle/>
          <a:p>
            <a:pPr marL="0" indent="0">
              <a:buNone/>
            </a:pPr>
            <a:r>
              <a:rPr lang="ja-JP" altLang="en-US" dirty="0"/>
              <a:t>（２）地域の構造</a:t>
            </a:r>
            <a:endParaRPr lang="en-US" altLang="ja-JP" dirty="0"/>
          </a:p>
          <a:p>
            <a:pPr marL="0" indent="0">
              <a:buNone/>
            </a:pPr>
            <a:endParaRPr lang="en-US" altLang="ja-JP" dirty="0"/>
          </a:p>
          <a:p>
            <a:pPr marL="0" indent="0">
              <a:buNone/>
            </a:pPr>
            <a:r>
              <a:rPr lang="en-US" altLang="ja-JP" dirty="0"/>
              <a:t>• </a:t>
            </a:r>
            <a:r>
              <a:rPr lang="ja-JP" altLang="en-US" dirty="0"/>
              <a:t>用水路</a:t>
            </a:r>
            <a:r>
              <a:rPr lang="ja-JP" altLang="en-US" b="1" dirty="0">
                <a:solidFill>
                  <a:srgbClr val="3434FF"/>
                </a:solidFill>
              </a:rPr>
              <a:t>（青色）</a:t>
            </a:r>
          </a:p>
          <a:p>
            <a:pPr marL="0" indent="0">
              <a:buNone/>
            </a:pPr>
            <a:r>
              <a:rPr lang="en-US" altLang="ja-JP" dirty="0"/>
              <a:t>•</a:t>
            </a:r>
            <a:r>
              <a:rPr lang="ja-JP" altLang="en-US" dirty="0"/>
              <a:t>主要道路</a:t>
            </a:r>
            <a:r>
              <a:rPr lang="ja-JP" altLang="en-US" b="1" dirty="0">
                <a:solidFill>
                  <a:srgbClr val="FBAD11"/>
                </a:solidFill>
              </a:rPr>
              <a:t>（橙色）</a:t>
            </a:r>
          </a:p>
          <a:p>
            <a:pPr marL="0" indent="0">
              <a:buNone/>
            </a:pPr>
            <a:r>
              <a:rPr lang="en-US" altLang="ja-JP" dirty="0"/>
              <a:t>•</a:t>
            </a:r>
            <a:r>
              <a:rPr lang="ja-JP" altLang="en-US" dirty="0"/>
              <a:t>路地、狭あい道路（幅２ｍ以下）</a:t>
            </a:r>
            <a:r>
              <a:rPr lang="ja-JP" altLang="en-US" b="1" dirty="0">
                <a:solidFill>
                  <a:srgbClr val="FF00FF"/>
                </a:solidFill>
              </a:rPr>
              <a:t>（桃色）</a:t>
            </a:r>
          </a:p>
          <a:p>
            <a:pPr marL="0" indent="0">
              <a:buNone/>
            </a:pPr>
            <a:r>
              <a:rPr lang="en-US" altLang="ja-JP" dirty="0"/>
              <a:t>•</a:t>
            </a:r>
            <a:r>
              <a:rPr lang="ja-JP" altLang="en-US" dirty="0"/>
              <a:t>橋</a:t>
            </a:r>
            <a:r>
              <a:rPr lang="ja-JP" altLang="en-US" b="1" dirty="0"/>
              <a:t>（黒色）</a:t>
            </a:r>
            <a:endParaRPr lang="en-US" altLang="ja-JP" b="1" dirty="0"/>
          </a:p>
          <a:p>
            <a:pPr marL="0" indent="0">
              <a:buNone/>
            </a:pPr>
            <a:r>
              <a:rPr lang="en-US" altLang="ja-JP" dirty="0"/>
              <a:t>•</a:t>
            </a:r>
            <a:r>
              <a:rPr lang="ja-JP" altLang="en-US" dirty="0"/>
              <a:t>鉄道	</a:t>
            </a:r>
            <a:r>
              <a:rPr lang="ja-JP" altLang="en-US" b="1" dirty="0"/>
              <a:t>（黒色）</a:t>
            </a:r>
          </a:p>
          <a:p>
            <a:pPr marL="0" indent="0">
              <a:buNone/>
            </a:pPr>
            <a:r>
              <a:rPr lang="en-US" altLang="ja-JP" dirty="0"/>
              <a:t>•</a:t>
            </a:r>
            <a:r>
              <a:rPr lang="ja-JP" altLang="en-US" dirty="0"/>
              <a:t>アンダーパス</a:t>
            </a:r>
            <a:r>
              <a:rPr lang="ja-JP" altLang="en-US" b="1" dirty="0">
                <a:solidFill>
                  <a:srgbClr val="FF0000"/>
                </a:solidFill>
              </a:rPr>
              <a:t>（赤色）</a:t>
            </a:r>
            <a:endParaRPr lang="en-US" altLang="ja-JP" b="1" dirty="0">
              <a:solidFill>
                <a:srgbClr val="FF0000"/>
              </a:solidFill>
            </a:endParaRPr>
          </a:p>
          <a:p>
            <a:pPr marL="0" indent="0">
              <a:buNone/>
            </a:pPr>
            <a:r>
              <a:rPr lang="ja-JP" altLang="en-US" dirty="0"/>
              <a:t>（</a:t>
            </a:r>
            <a:r>
              <a:rPr lang="en-US" altLang="ja-JP" dirty="0"/>
              <a:t>※</a:t>
            </a:r>
            <a:r>
              <a:rPr lang="ja-JP" altLang="en-US" dirty="0"/>
              <a:t>自施設以外で要援護者のいる場所</a:t>
            </a:r>
            <a:r>
              <a:rPr lang="ja-JP" altLang="en-US" b="1" dirty="0">
                <a:solidFill>
                  <a:srgbClr val="FFFF00"/>
                </a:solidFill>
              </a:rPr>
              <a:t>（黄色）</a:t>
            </a:r>
            <a:r>
              <a:rPr lang="ja-JP" altLang="en-US" dirty="0">
                <a:solidFill>
                  <a:srgbClr val="FFFF00"/>
                </a:solidFill>
              </a:rPr>
              <a:t>●</a:t>
            </a:r>
            <a:r>
              <a:rPr lang="ja-JP" altLang="en-US" dirty="0"/>
              <a:t>）</a:t>
            </a:r>
            <a:br>
              <a:rPr lang="en-US" altLang="ja-JP" dirty="0"/>
            </a:br>
            <a:endParaRPr lang="ja-JP" altLang="en-US" b="1" dirty="0">
              <a:solidFill>
                <a:srgbClr val="FBAD11"/>
              </a:solidFill>
            </a:endParaRPr>
          </a:p>
        </p:txBody>
      </p:sp>
      <p:cxnSp>
        <p:nvCxnSpPr>
          <p:cNvPr id="9" name="直線コネクタ 8"/>
          <p:cNvCxnSpPr/>
          <p:nvPr/>
        </p:nvCxnSpPr>
        <p:spPr>
          <a:xfrm>
            <a:off x="3361508" y="2688772"/>
            <a:ext cx="896983" cy="0"/>
          </a:xfrm>
          <a:prstGeom prst="line">
            <a:avLst/>
          </a:prstGeom>
          <a:ln w="57150">
            <a:solidFill>
              <a:srgbClr val="3434FF"/>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3611880" y="3189515"/>
            <a:ext cx="896983" cy="0"/>
          </a:xfrm>
          <a:prstGeom prst="line">
            <a:avLst/>
          </a:prstGeom>
          <a:ln w="57150">
            <a:solidFill>
              <a:srgbClr val="FBAD1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a:off x="7519851" y="3733801"/>
            <a:ext cx="896983" cy="0"/>
          </a:xfrm>
          <a:prstGeom prst="line">
            <a:avLst/>
          </a:prstGeom>
          <a:ln w="571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a:off x="2667000" y="4212772"/>
            <a:ext cx="1023257" cy="0"/>
          </a:xfrm>
          <a:prstGeom prst="straightConnector1">
            <a:avLst/>
          </a:prstGeom>
          <a:ln w="38100">
            <a:headEnd type="arrow" w="lg" len="lg"/>
            <a:tailEnd type="arrow" w="lg" len="lg"/>
          </a:ln>
        </p:spPr>
        <p:style>
          <a:lnRef idx="1">
            <a:schemeClr val="dk1"/>
          </a:lnRef>
          <a:fillRef idx="0">
            <a:schemeClr val="dk1"/>
          </a:fillRef>
          <a:effectRef idx="0">
            <a:schemeClr val="dk1"/>
          </a:effectRef>
          <a:fontRef idx="minor">
            <a:schemeClr val="tx1"/>
          </a:fontRef>
        </p:style>
      </p:cxnSp>
      <p:cxnSp>
        <p:nvCxnSpPr>
          <p:cNvPr id="15" name="直線コネクタ 14"/>
          <p:cNvCxnSpPr/>
          <p:nvPr/>
        </p:nvCxnSpPr>
        <p:spPr>
          <a:xfrm>
            <a:off x="4345577" y="5225144"/>
            <a:ext cx="89698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スライド番号プレースホルダー 15"/>
          <p:cNvSpPr>
            <a:spLocks noGrp="1"/>
          </p:cNvSpPr>
          <p:nvPr>
            <p:ph type="sldNum" sz="quarter" idx="12"/>
          </p:nvPr>
        </p:nvSpPr>
        <p:spPr/>
        <p:txBody>
          <a:bodyPr/>
          <a:lstStyle/>
          <a:p>
            <a:fld id="{A224242B-D3F1-4579-BA7C-A35774163180}" type="slidenum">
              <a:rPr kumimoji="1" lang="ja-JP" altLang="en-US" smtClean="0"/>
              <a:t>28</a:t>
            </a:fld>
            <a:endParaRPr kumimoji="1" lang="ja-JP" altLang="en-US"/>
          </a:p>
        </p:txBody>
      </p:sp>
      <p:cxnSp>
        <p:nvCxnSpPr>
          <p:cNvPr id="13" name="直線コネクタ 12">
            <a:extLst>
              <a:ext uri="{FF2B5EF4-FFF2-40B4-BE49-F238E27FC236}">
                <a16:creationId xmlns:a16="http://schemas.microsoft.com/office/drawing/2014/main" id="{4E01267E-57AC-4A93-A6EC-29DE425A2E78}"/>
              </a:ext>
            </a:extLst>
          </p:cNvPr>
          <p:cNvCxnSpPr/>
          <p:nvPr/>
        </p:nvCxnSpPr>
        <p:spPr>
          <a:xfrm>
            <a:off x="2999170" y="4713515"/>
            <a:ext cx="896983"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2576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（３）地域の防災資源（施設外）</a:t>
            </a:r>
            <a:endParaRPr lang="en-US" altLang="ja-JP" dirty="0"/>
          </a:p>
          <a:p>
            <a:pPr marL="0" indent="0">
              <a:buNone/>
            </a:pPr>
            <a:endParaRPr lang="en-US" altLang="ja-JP" dirty="0"/>
          </a:p>
          <a:p>
            <a:pPr marL="0" indent="0">
              <a:buNone/>
            </a:pPr>
            <a:r>
              <a:rPr lang="en-US" altLang="ja-JP" dirty="0"/>
              <a:t>•</a:t>
            </a:r>
            <a:r>
              <a:rPr lang="ja-JP" altLang="en-US" dirty="0"/>
              <a:t>重要な公共施設等</a:t>
            </a:r>
            <a:r>
              <a:rPr lang="ja-JP" altLang="en-US" b="1" dirty="0">
                <a:solidFill>
                  <a:srgbClr val="008000"/>
                </a:solidFill>
              </a:rPr>
              <a:t>（緑色）</a:t>
            </a:r>
            <a:r>
              <a:rPr lang="ja-JP" altLang="en-US" dirty="0">
                <a:solidFill>
                  <a:srgbClr val="008000"/>
                </a:solidFill>
              </a:rPr>
              <a:t>●</a:t>
            </a:r>
            <a:endParaRPr lang="en-US" altLang="ja-JP" dirty="0">
              <a:solidFill>
                <a:srgbClr val="008000"/>
              </a:solidFill>
            </a:endParaRPr>
          </a:p>
          <a:p>
            <a:pPr marL="0" indent="0">
              <a:buNone/>
            </a:pPr>
            <a:r>
              <a:rPr lang="ja-JP" altLang="en-US" dirty="0"/>
              <a:t>　指定避難所・一時避難場所　等</a:t>
            </a:r>
            <a:endParaRPr lang="en-US" altLang="ja-JP" dirty="0"/>
          </a:p>
          <a:p>
            <a:pPr marL="0" indent="0">
              <a:buNone/>
            </a:pPr>
            <a:r>
              <a:rPr lang="en-US" altLang="ja-JP" dirty="0"/>
              <a:t>•</a:t>
            </a:r>
            <a:r>
              <a:rPr lang="ja-JP" altLang="en-US" dirty="0"/>
              <a:t>防災行政無線（屋外スピーカー）</a:t>
            </a:r>
            <a:r>
              <a:rPr lang="ja-JP" altLang="en-US" b="1" dirty="0">
                <a:solidFill>
                  <a:srgbClr val="3434FF"/>
                </a:solidFill>
              </a:rPr>
              <a:t>（青色）∧</a:t>
            </a:r>
            <a:endParaRPr lang="en-US" altLang="ja-JP" b="1" dirty="0">
              <a:solidFill>
                <a:srgbClr val="3434FF"/>
              </a:solidFill>
            </a:endParaRPr>
          </a:p>
          <a:p>
            <a:pPr marL="0" indent="0">
              <a:buNone/>
            </a:pPr>
            <a:endParaRPr lang="en-US" altLang="ja-JP" dirty="0"/>
          </a:p>
          <a:p>
            <a:pPr marL="358775" indent="-358775">
              <a:buNone/>
            </a:pPr>
            <a:r>
              <a:rPr lang="en-US" altLang="ja-JP" dirty="0"/>
              <a:t>※</a:t>
            </a:r>
            <a:r>
              <a:rPr lang="ja-JP" altLang="en-US" dirty="0"/>
              <a:t>自治会、自治防災組織の役員・リーダー、消防団員、民生委員、児童委員、福祉関係者等</a:t>
            </a:r>
          </a:p>
          <a:p>
            <a:pPr marL="358775" indent="0">
              <a:buNone/>
            </a:pPr>
            <a:r>
              <a:rPr lang="ja-JP" altLang="en-US" dirty="0"/>
              <a:t>（</a:t>
            </a:r>
            <a:r>
              <a:rPr lang="en-US" altLang="ja-JP" dirty="0"/>
              <a:t>※</a:t>
            </a:r>
            <a:r>
              <a:rPr lang="ja-JP" altLang="en-US" dirty="0"/>
              <a:t>は、地図上への書き込みをせずに、これらの人々の所在をイメージしておきます）</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29</a:t>
            </a:fld>
            <a:endParaRPr kumimoji="1" lang="ja-JP" altLang="en-US"/>
          </a:p>
        </p:txBody>
      </p:sp>
    </p:spTree>
    <p:extLst>
      <p:ext uri="{BB962C8B-B14F-4D97-AF65-F5344CB8AC3E}">
        <p14:creationId xmlns:p14="http://schemas.microsoft.com/office/powerpoint/2010/main" val="147151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lstStyle/>
          <a:p>
            <a:pPr marL="0" indent="0">
              <a:buNone/>
            </a:pPr>
            <a:r>
              <a:rPr lang="ja-JP" altLang="en-US" u="sng" dirty="0"/>
              <a:t>（参考）</a:t>
            </a:r>
            <a:r>
              <a:rPr lang="ja-JP" altLang="ja-JP" u="sng" dirty="0"/>
              <a:t> 災害図上訓練</a:t>
            </a:r>
            <a:r>
              <a:rPr lang="ja-JP" altLang="en-US" u="sng" dirty="0"/>
              <a:t>ＤＩＧ</a:t>
            </a:r>
            <a:r>
              <a:rPr lang="en-US" altLang="ja-JP" u="sng" dirty="0"/>
              <a:t> </a:t>
            </a:r>
            <a:r>
              <a:rPr lang="ja-JP" altLang="ja-JP" u="sng" dirty="0"/>
              <a:t>とは</a:t>
            </a:r>
            <a:endParaRPr lang="en-US" altLang="ja-JP" u="sng" dirty="0"/>
          </a:p>
          <a:p>
            <a:pPr marL="0" indent="0">
              <a:buNone/>
            </a:pPr>
            <a:r>
              <a:rPr lang="ja-JP" altLang="en-US" dirty="0"/>
              <a:t>災害図上訓練 ＤＩＧ（ディグ）</a:t>
            </a:r>
            <a:r>
              <a:rPr lang="en-US" altLang="ja-JP" dirty="0"/>
              <a:t> </a:t>
            </a:r>
            <a:r>
              <a:rPr lang="ja-JP" altLang="en-US" dirty="0"/>
              <a:t>は、</a:t>
            </a:r>
            <a:endParaRPr lang="en-US" altLang="ja-JP" dirty="0"/>
          </a:p>
          <a:p>
            <a:pPr marL="0" indent="0">
              <a:buNone/>
            </a:pPr>
            <a:r>
              <a:rPr lang="ja-JP" altLang="en-US" dirty="0"/>
              <a:t>　災害</a:t>
            </a:r>
            <a:r>
              <a:rPr lang="en-US" altLang="ja-JP" dirty="0"/>
              <a:t>(</a:t>
            </a:r>
            <a:r>
              <a:rPr lang="en-US" altLang="ja-JP" dirty="0">
                <a:solidFill>
                  <a:srgbClr val="FF0000"/>
                </a:solidFill>
              </a:rPr>
              <a:t>D</a:t>
            </a:r>
            <a:r>
              <a:rPr lang="en-US" altLang="ja-JP" dirty="0"/>
              <a:t>isaster)</a:t>
            </a:r>
            <a:r>
              <a:rPr lang="ja-JP" altLang="en-US" dirty="0"/>
              <a:t>の </a:t>
            </a:r>
            <a:r>
              <a:rPr lang="en-US" altLang="ja-JP" dirty="0"/>
              <a:t>D</a:t>
            </a:r>
          </a:p>
          <a:p>
            <a:pPr marL="0" indent="0">
              <a:buNone/>
            </a:pPr>
            <a:r>
              <a:rPr lang="ja-JP" altLang="en-US" dirty="0"/>
              <a:t>　想像力</a:t>
            </a:r>
            <a:r>
              <a:rPr lang="en-US" altLang="ja-JP" dirty="0"/>
              <a:t>(</a:t>
            </a:r>
            <a:r>
              <a:rPr lang="en-US" altLang="ja-JP" dirty="0">
                <a:solidFill>
                  <a:srgbClr val="FF0000"/>
                </a:solidFill>
              </a:rPr>
              <a:t>I</a:t>
            </a:r>
            <a:r>
              <a:rPr lang="en-US" altLang="ja-JP" dirty="0"/>
              <a:t>magination)</a:t>
            </a:r>
            <a:r>
              <a:rPr lang="ja-JP" altLang="en-US" dirty="0"/>
              <a:t>の </a:t>
            </a:r>
            <a:r>
              <a:rPr lang="en-US" altLang="ja-JP" dirty="0"/>
              <a:t>I</a:t>
            </a:r>
          </a:p>
          <a:p>
            <a:pPr marL="0" indent="0">
              <a:buNone/>
            </a:pPr>
            <a:r>
              <a:rPr lang="ja-JP" altLang="en-US" dirty="0"/>
              <a:t>　ゲーム</a:t>
            </a:r>
            <a:r>
              <a:rPr lang="en-US" altLang="ja-JP" dirty="0"/>
              <a:t>(</a:t>
            </a:r>
            <a:r>
              <a:rPr lang="en-US" altLang="ja-JP" dirty="0">
                <a:solidFill>
                  <a:srgbClr val="FF0000"/>
                </a:solidFill>
              </a:rPr>
              <a:t>G</a:t>
            </a:r>
            <a:r>
              <a:rPr lang="en-US" altLang="ja-JP" dirty="0"/>
              <a:t>ame) </a:t>
            </a:r>
            <a:r>
              <a:rPr lang="ja-JP" altLang="en-US" dirty="0"/>
              <a:t>の </a:t>
            </a:r>
            <a:r>
              <a:rPr lang="en-US" altLang="ja-JP" dirty="0"/>
              <a:t>G </a:t>
            </a:r>
          </a:p>
          <a:p>
            <a:pPr marL="0" indent="0">
              <a:buNone/>
            </a:pPr>
            <a:r>
              <a:rPr lang="ja-JP" altLang="en-US" dirty="0"/>
              <a:t>の頭文字を取って名付けられた、誰でも行うことができ、誰もが参加できる簡易な災害図上訓練です。</a:t>
            </a: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a:t>
            </a:fld>
            <a:endParaRPr kumimoji="1" lang="ja-JP" altLang="en-US" dirty="0"/>
          </a:p>
        </p:txBody>
      </p:sp>
      <p:sp>
        <p:nvSpPr>
          <p:cNvPr id="5" name="星: 5 pt 4">
            <a:extLst>
              <a:ext uri="{FF2B5EF4-FFF2-40B4-BE49-F238E27FC236}">
                <a16:creationId xmlns:a16="http://schemas.microsoft.com/office/drawing/2014/main" id="{2FC0BE4D-B454-474C-BC94-80AB634BAEF5}"/>
              </a:ext>
            </a:extLst>
          </p:cNvPr>
          <p:cNvSpPr/>
          <p:nvPr/>
        </p:nvSpPr>
        <p:spPr>
          <a:xfrm>
            <a:off x="8244763" y="365126"/>
            <a:ext cx="270587" cy="270587"/>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327451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（１）</a:t>
            </a:r>
            <a:r>
              <a:rPr lang="en-US" altLang="ja-JP" sz="5400" dirty="0"/>
              <a:t>~</a:t>
            </a:r>
            <a:r>
              <a:rPr lang="ja-JP" altLang="en-US" sz="5400" dirty="0"/>
              <a:t>（３）１０分で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30</a:t>
            </a:fld>
            <a:endParaRPr kumimoji="1" lang="ja-JP" altLang="en-US"/>
          </a:p>
        </p:txBody>
      </p:sp>
    </p:spTree>
    <p:extLst>
      <p:ext uri="{BB962C8B-B14F-4D97-AF65-F5344CB8AC3E}">
        <p14:creationId xmlns:p14="http://schemas.microsoft.com/office/powerpoint/2010/main" val="2213772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endParaRPr lang="en-US" altLang="ja-JP" dirty="0"/>
          </a:p>
          <a:p>
            <a:pPr marL="0" indent="0">
              <a:buNone/>
            </a:pPr>
            <a:r>
              <a:rPr lang="en-US" altLang="ja-JP" dirty="0"/>
              <a:t>•</a:t>
            </a:r>
            <a:r>
              <a:rPr lang="ja-JP" altLang="en-US" dirty="0"/>
              <a:t>施設内備蓄品・資器材等状況</a:t>
            </a:r>
          </a:p>
          <a:p>
            <a:pPr marL="0" indent="0">
              <a:buNone/>
            </a:pPr>
            <a:r>
              <a:rPr lang="en-US" altLang="ja-JP" dirty="0"/>
              <a:t>• </a:t>
            </a:r>
            <a:r>
              <a:rPr lang="ja-JP" altLang="en-US" dirty="0"/>
              <a:t>避難用具・施設敷地内の状況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en-US" altLang="ja-JP" dirty="0"/>
              <a:t>•</a:t>
            </a:r>
            <a:r>
              <a:rPr lang="ja-JP" altLang="en-US" dirty="0"/>
              <a:t>職員の状況、勤務体制　「職員勤務人員表」</a:t>
            </a:r>
          </a:p>
          <a:p>
            <a:pPr marL="0" indent="0">
              <a:buNone/>
            </a:pPr>
            <a:endParaRPr lang="en-US" altLang="ja-JP" dirty="0"/>
          </a:p>
        </p:txBody>
      </p:sp>
      <p:grpSp>
        <p:nvGrpSpPr>
          <p:cNvPr id="7" name="グループ化 6"/>
          <p:cNvGrpSpPr/>
          <p:nvPr/>
        </p:nvGrpSpPr>
        <p:grpSpPr>
          <a:xfrm>
            <a:off x="6738257" y="4506706"/>
            <a:ext cx="1301746" cy="1849645"/>
            <a:chOff x="6477000" y="3073736"/>
            <a:chExt cx="1301746" cy="1849645"/>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0" y="3073736"/>
              <a:ext cx="1301746" cy="1849645"/>
            </a:xfrm>
            <a:prstGeom prst="rect">
              <a:avLst/>
            </a:prstGeom>
          </p:spPr>
        </p:pic>
        <p:sp>
          <p:nvSpPr>
            <p:cNvPr id="5" name="テキスト ボックス 4"/>
            <p:cNvSpPr txBox="1"/>
            <p:nvPr/>
          </p:nvSpPr>
          <p:spPr>
            <a:xfrm>
              <a:off x="6518273" y="3131568"/>
              <a:ext cx="1219200" cy="307777"/>
            </a:xfrm>
            <a:prstGeom prst="rect">
              <a:avLst/>
            </a:prstGeom>
            <a:noFill/>
          </p:spPr>
          <p:txBody>
            <a:bodyPr wrap="square" rtlCol="0">
              <a:spAutoFit/>
            </a:bodyPr>
            <a:lstStyle/>
            <a:p>
              <a:pPr algn="ctr"/>
              <a:r>
                <a:rPr kumimoji="1" lang="ja-JP" altLang="en-US" sz="1400" dirty="0"/>
                <a:t>社会　福子</a:t>
              </a:r>
            </a:p>
          </p:txBody>
        </p:sp>
      </p:gr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31</a:t>
            </a:fld>
            <a:endParaRPr kumimoji="1" lang="ja-JP" altLang="en-US" dirty="0"/>
          </a:p>
        </p:txBody>
      </p:sp>
    </p:spTree>
    <p:extLst>
      <p:ext uri="{BB962C8B-B14F-4D97-AF65-F5344CB8AC3E}">
        <p14:creationId xmlns:p14="http://schemas.microsoft.com/office/powerpoint/2010/main" val="2288830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406493"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施設内備蓄品・資器材等状況</a:t>
            </a:r>
            <a:endParaRPr lang="en-US" altLang="ja-JP" dirty="0"/>
          </a:p>
          <a:p>
            <a:pPr marL="0" indent="0">
              <a:buNone/>
            </a:pPr>
            <a:r>
              <a:rPr lang="ja-JP" altLang="en-US" dirty="0"/>
              <a:t>モノカードとシール　使い方</a:t>
            </a:r>
            <a:endParaRPr lang="en-US" altLang="ja-JP" dirty="0"/>
          </a:p>
          <a:p>
            <a:pPr marL="0" indent="0">
              <a:buNone/>
            </a:pPr>
            <a:r>
              <a:rPr lang="ja-JP" altLang="en-US" dirty="0"/>
              <a:t>　　　　　　　　　　　　　　食料品</a:t>
            </a:r>
            <a:endParaRPr lang="en-US" altLang="ja-JP" dirty="0"/>
          </a:p>
          <a:p>
            <a:pPr marL="0" indent="0">
              <a:buNone/>
            </a:pPr>
            <a:r>
              <a:rPr lang="ja-JP" altLang="en-US" dirty="0"/>
              <a:t>　　　医療類：</a:t>
            </a:r>
            <a:r>
              <a:rPr lang="ja-JP" altLang="en-US" b="1" dirty="0">
                <a:solidFill>
                  <a:srgbClr val="FFFF00"/>
                </a:solidFill>
              </a:rPr>
              <a:t>●（黄色）</a:t>
            </a:r>
            <a:r>
              <a:rPr lang="ja-JP" altLang="en-US" dirty="0"/>
              <a:t>　　日用品：</a:t>
            </a:r>
            <a:r>
              <a:rPr lang="ja-JP" altLang="en-US" b="1" dirty="0">
                <a:solidFill>
                  <a:srgbClr val="3434FF"/>
                </a:solidFill>
              </a:rPr>
              <a:t>●（青色）</a:t>
            </a:r>
            <a:endParaRPr lang="en-US" altLang="ja-JP" b="1" dirty="0">
              <a:solidFill>
                <a:srgbClr val="3434FF"/>
              </a:solidFill>
            </a:endParaRPr>
          </a:p>
          <a:p>
            <a:pPr marL="0" indent="0">
              <a:buNone/>
            </a:pPr>
            <a:endParaRPr lang="en-US" altLang="ja-JP" dirty="0"/>
          </a:p>
          <a:p>
            <a:pPr marL="0" indent="0">
              <a:buNone/>
            </a:pPr>
            <a:r>
              <a:rPr lang="ja-JP" altLang="en-US" dirty="0"/>
              <a:t>　　　　　移動に使うもの：</a:t>
            </a:r>
            <a:r>
              <a:rPr lang="ja-JP" altLang="en-US" b="1" dirty="0">
                <a:solidFill>
                  <a:srgbClr val="00B050"/>
                </a:solidFill>
              </a:rPr>
              <a:t>●（緑色）</a:t>
            </a:r>
            <a:endParaRPr lang="en-US" altLang="ja-JP" b="1" dirty="0">
              <a:solidFill>
                <a:srgbClr val="00B050"/>
              </a:solidFill>
            </a:endParaRPr>
          </a:p>
          <a:p>
            <a:pPr marL="0" indent="0">
              <a:buNone/>
            </a:pPr>
            <a:endParaRPr lang="en-US" altLang="ja-JP" dirty="0"/>
          </a:p>
          <a:p>
            <a:pPr marL="0" indent="0">
              <a:buNone/>
            </a:pPr>
            <a:r>
              <a:rPr lang="ja-JP" altLang="en-US" dirty="0"/>
              <a:t>　　　　　情報収集・連絡：</a:t>
            </a:r>
            <a:r>
              <a:rPr lang="ja-JP" altLang="en-US" b="1" dirty="0"/>
              <a:t>●（黒色）</a:t>
            </a:r>
            <a:endParaRPr lang="en-US" altLang="ja-JP" b="1" dirty="0"/>
          </a:p>
          <a:p>
            <a:pPr marL="0" indent="0">
              <a:buNone/>
            </a:pPr>
            <a:endParaRPr lang="en-US" altLang="ja-JP" dirty="0"/>
          </a:p>
          <a:p>
            <a:pPr marL="0" indent="0">
              <a:buNone/>
            </a:pPr>
            <a:endParaRPr lang="en-US" altLang="ja-JP"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32</a:t>
            </a:fld>
            <a:endParaRPr kumimoji="1" lang="ja-JP" altLang="en-US"/>
          </a:p>
        </p:txBody>
      </p:sp>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8356" y="2985748"/>
            <a:ext cx="609997" cy="874329"/>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2614" y="2985748"/>
            <a:ext cx="611846" cy="872481"/>
          </a:xfrm>
          <a:prstGeom prst="rect">
            <a:avLst/>
          </a:prstGeom>
        </p:spPr>
      </p:pic>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550" y="4113176"/>
            <a:ext cx="608149" cy="870633"/>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52050" y="4113176"/>
            <a:ext cx="608149" cy="872481"/>
          </a:xfrm>
          <a:prstGeom prst="rect">
            <a:avLst/>
          </a:prstGeom>
        </p:spPr>
      </p:pic>
      <p:pic>
        <p:nvPicPr>
          <p:cNvPr id="13" name="図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356" y="5274979"/>
            <a:ext cx="608545" cy="871200"/>
          </a:xfrm>
          <a:prstGeom prst="rect">
            <a:avLst/>
          </a:prstGeom>
        </p:spPr>
      </p:pic>
      <p:pic>
        <p:nvPicPr>
          <p:cNvPr id="14" name="図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47954" y="5284843"/>
            <a:ext cx="612245" cy="871200"/>
          </a:xfrm>
          <a:prstGeom prst="rect">
            <a:avLst/>
          </a:prstGeom>
        </p:spPr>
      </p:pic>
    </p:spTree>
    <p:extLst>
      <p:ext uri="{BB962C8B-B14F-4D97-AF65-F5344CB8AC3E}">
        <p14:creationId xmlns:p14="http://schemas.microsoft.com/office/powerpoint/2010/main" val="1111741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406493"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施設内備蓄品・資器材等状況</a:t>
            </a:r>
            <a:endParaRPr lang="en-US" altLang="ja-JP" dirty="0"/>
          </a:p>
          <a:p>
            <a:pPr marL="0" indent="0">
              <a:buNone/>
            </a:pPr>
            <a:r>
              <a:rPr lang="ja-JP" altLang="en-US" dirty="0"/>
              <a:t>モノカードとシール　使い方＜例＞</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r>
              <a:rPr lang="ja-JP" altLang="en-US" dirty="0"/>
              <a:t>　</a:t>
            </a:r>
            <a:endParaRPr lang="en-US" altLang="ja-JP" dirty="0"/>
          </a:p>
          <a:p>
            <a:pPr marL="0" indent="0">
              <a:buNone/>
            </a:pPr>
            <a:r>
              <a:rPr lang="ja-JP" altLang="en-US" dirty="0"/>
              <a:t>　　　　　　　　　　　　　　　　</a:t>
            </a:r>
            <a:r>
              <a:rPr lang="ja-JP" altLang="en-US" dirty="0">
                <a:solidFill>
                  <a:srgbClr val="4DA679"/>
                </a:solidFill>
              </a:rPr>
              <a:t>●</a:t>
            </a:r>
            <a:endParaRPr lang="en-US" altLang="ja-JP" dirty="0">
              <a:solidFill>
                <a:srgbClr val="4DA679"/>
              </a:solidFill>
            </a:endParaRP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33</a:t>
            </a:fld>
            <a:endParaRPr kumimoji="1"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7604" y="4809556"/>
            <a:ext cx="2238828" cy="1679121"/>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7604" y="2989493"/>
            <a:ext cx="2238828" cy="1679121"/>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0928" y="2989493"/>
            <a:ext cx="2238828" cy="1679121"/>
          </a:xfrm>
          <a:prstGeom prst="rect">
            <a:avLst/>
          </a:prstGeom>
        </p:spPr>
      </p:pic>
      <p:grpSp>
        <p:nvGrpSpPr>
          <p:cNvPr id="18" name="グループ化 17"/>
          <p:cNvGrpSpPr/>
          <p:nvPr/>
        </p:nvGrpSpPr>
        <p:grpSpPr>
          <a:xfrm>
            <a:off x="5011775" y="5080539"/>
            <a:ext cx="633190" cy="886879"/>
            <a:chOff x="5011775" y="5080539"/>
            <a:chExt cx="633190" cy="886879"/>
          </a:xfrm>
        </p:grpSpPr>
        <p:pic>
          <p:nvPicPr>
            <p:cNvPr id="15" name="図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4296" y="5094937"/>
              <a:ext cx="608149" cy="872481"/>
            </a:xfrm>
            <a:prstGeom prst="rect">
              <a:avLst/>
            </a:prstGeom>
          </p:spPr>
        </p:pic>
        <p:sp>
          <p:nvSpPr>
            <p:cNvPr id="16" name="テキスト ボックス 15"/>
            <p:cNvSpPr txBox="1"/>
            <p:nvPr/>
          </p:nvSpPr>
          <p:spPr>
            <a:xfrm>
              <a:off x="5011775" y="5080539"/>
              <a:ext cx="633190" cy="261610"/>
            </a:xfrm>
            <a:prstGeom prst="rect">
              <a:avLst/>
            </a:prstGeom>
            <a:noFill/>
          </p:spPr>
          <p:txBody>
            <a:bodyPr wrap="square" rtlCol="0">
              <a:spAutoFit/>
            </a:bodyPr>
            <a:lstStyle/>
            <a:p>
              <a:pPr algn="ctr"/>
              <a:r>
                <a:rPr kumimoji="1" lang="en-US" altLang="ja-JP" sz="1100" dirty="0"/>
                <a:t>20</a:t>
              </a:r>
              <a:r>
                <a:rPr kumimoji="1" lang="ja-JP" altLang="en-US" sz="1100" dirty="0"/>
                <a:t>人分</a:t>
              </a:r>
            </a:p>
          </p:txBody>
        </p:sp>
      </p:grpSp>
      <p:cxnSp>
        <p:nvCxnSpPr>
          <p:cNvPr id="17" name="直線矢印コネクタ 16"/>
          <p:cNvCxnSpPr/>
          <p:nvPr/>
        </p:nvCxnSpPr>
        <p:spPr>
          <a:xfrm>
            <a:off x="5625374" y="5393646"/>
            <a:ext cx="832576" cy="336550"/>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7" name="四角形: メモ 6">
            <a:extLst>
              <a:ext uri="{FF2B5EF4-FFF2-40B4-BE49-F238E27FC236}">
                <a16:creationId xmlns:a16="http://schemas.microsoft.com/office/drawing/2014/main" id="{C682373F-C459-4FEC-9DCA-7E5115265806}"/>
              </a:ext>
            </a:extLst>
          </p:cNvPr>
          <p:cNvSpPr/>
          <p:nvPr/>
        </p:nvSpPr>
        <p:spPr>
          <a:xfrm rot="9900000">
            <a:off x="5233119" y="4930683"/>
            <a:ext cx="190500" cy="261610"/>
          </a:xfrm>
          <a:prstGeom prst="foldedCorner">
            <a:avLst/>
          </a:prstGeom>
          <a:noFill/>
          <a:ln w="952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cxnSp>
        <p:nvCxnSpPr>
          <p:cNvPr id="10" name="直線コネクタ 9">
            <a:extLst>
              <a:ext uri="{FF2B5EF4-FFF2-40B4-BE49-F238E27FC236}">
                <a16:creationId xmlns:a16="http://schemas.microsoft.com/office/drawing/2014/main" id="{D512AB96-F095-4F72-BD2D-79D7C48363C0}"/>
              </a:ext>
            </a:extLst>
          </p:cNvPr>
          <p:cNvCxnSpPr/>
          <p:nvPr/>
        </p:nvCxnSpPr>
        <p:spPr>
          <a:xfrm flipV="1">
            <a:off x="5379720" y="4993640"/>
            <a:ext cx="661942" cy="67848"/>
          </a:xfrm>
          <a:prstGeom prst="line">
            <a:avLst/>
          </a:prstGeom>
        </p:spPr>
        <p:style>
          <a:lnRef idx="1">
            <a:schemeClr val="dk1"/>
          </a:lnRef>
          <a:fillRef idx="0">
            <a:schemeClr val="dk1"/>
          </a:fillRef>
          <a:effectRef idx="0">
            <a:schemeClr val="dk1"/>
          </a:effectRef>
          <a:fontRef idx="minor">
            <a:schemeClr val="tx1"/>
          </a:fontRef>
        </p:style>
      </p:cxnSp>
      <p:sp>
        <p:nvSpPr>
          <p:cNvPr id="11" name="テキスト ボックス 10">
            <a:extLst>
              <a:ext uri="{FF2B5EF4-FFF2-40B4-BE49-F238E27FC236}">
                <a16:creationId xmlns:a16="http://schemas.microsoft.com/office/drawing/2014/main" id="{C65B5612-DF50-4239-B5A0-E0D68A84389C}"/>
              </a:ext>
            </a:extLst>
          </p:cNvPr>
          <p:cNvSpPr txBox="1"/>
          <p:nvPr/>
        </p:nvSpPr>
        <p:spPr>
          <a:xfrm>
            <a:off x="5919742" y="4800665"/>
            <a:ext cx="1454244" cy="261610"/>
          </a:xfrm>
          <a:prstGeom prst="rect">
            <a:avLst/>
          </a:prstGeom>
          <a:noFill/>
        </p:spPr>
        <p:txBody>
          <a:bodyPr wrap="none" rtlCol="0">
            <a:spAutoFit/>
          </a:bodyPr>
          <a:lstStyle/>
          <a:p>
            <a:r>
              <a:rPr kumimoji="1" lang="ja-JP" altLang="en-US" sz="1100" dirty="0"/>
              <a:t>メンディングテープ</a:t>
            </a:r>
          </a:p>
        </p:txBody>
      </p:sp>
      <p:cxnSp>
        <p:nvCxnSpPr>
          <p:cNvPr id="19" name="直線コネクタ 18">
            <a:extLst>
              <a:ext uri="{FF2B5EF4-FFF2-40B4-BE49-F238E27FC236}">
                <a16:creationId xmlns:a16="http://schemas.microsoft.com/office/drawing/2014/main" id="{84CC24E3-41D9-4478-B5F9-E0C7DC605C79}"/>
              </a:ext>
            </a:extLst>
          </p:cNvPr>
          <p:cNvCxnSpPr>
            <a:cxnSpLocks/>
          </p:cNvCxnSpPr>
          <p:nvPr/>
        </p:nvCxnSpPr>
        <p:spPr>
          <a:xfrm flipV="1">
            <a:off x="4681220" y="5236137"/>
            <a:ext cx="399460" cy="295040"/>
          </a:xfrm>
          <a:prstGeom prst="line">
            <a:avLst/>
          </a:prstGeom>
        </p:spPr>
        <p:style>
          <a:lnRef idx="1">
            <a:schemeClr val="dk1"/>
          </a:lnRef>
          <a:fillRef idx="0">
            <a:schemeClr val="dk1"/>
          </a:fillRef>
          <a:effectRef idx="0">
            <a:schemeClr val="dk1"/>
          </a:effectRef>
          <a:fontRef idx="minor">
            <a:schemeClr val="tx1"/>
          </a:fontRef>
        </p:style>
      </p:cxnSp>
      <p:sp>
        <p:nvSpPr>
          <p:cNvPr id="20" name="テキスト ボックス 19">
            <a:extLst>
              <a:ext uri="{FF2B5EF4-FFF2-40B4-BE49-F238E27FC236}">
                <a16:creationId xmlns:a16="http://schemas.microsoft.com/office/drawing/2014/main" id="{605EE0E9-B0F1-4764-A351-87CB47C90FBB}"/>
              </a:ext>
            </a:extLst>
          </p:cNvPr>
          <p:cNvSpPr txBox="1"/>
          <p:nvPr/>
        </p:nvSpPr>
        <p:spPr>
          <a:xfrm>
            <a:off x="3798412" y="5531177"/>
            <a:ext cx="1172116" cy="261610"/>
          </a:xfrm>
          <a:prstGeom prst="rect">
            <a:avLst/>
          </a:prstGeom>
          <a:noFill/>
        </p:spPr>
        <p:txBody>
          <a:bodyPr wrap="none" rtlCol="0">
            <a:spAutoFit/>
          </a:bodyPr>
          <a:lstStyle/>
          <a:p>
            <a:r>
              <a:rPr kumimoji="1" lang="ja-JP" altLang="en-US" sz="1100" dirty="0"/>
              <a:t>備蓄数量を記入</a:t>
            </a:r>
          </a:p>
        </p:txBody>
      </p:sp>
    </p:spTree>
    <p:extLst>
      <p:ext uri="{BB962C8B-B14F-4D97-AF65-F5344CB8AC3E}">
        <p14:creationId xmlns:p14="http://schemas.microsoft.com/office/powerpoint/2010/main" val="1915563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7886701"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避難用具・敷地内の状況</a:t>
            </a:r>
            <a:endParaRPr lang="en-US" altLang="ja-JP" dirty="0"/>
          </a:p>
          <a:p>
            <a:pPr marL="0" indent="0">
              <a:buNone/>
            </a:pPr>
            <a:r>
              <a:rPr lang="ja-JP" altLang="en-US" dirty="0"/>
              <a:t>　避難用具をカードを配置、マーキングなどを行いましょう</a:t>
            </a:r>
            <a:endParaRPr lang="en-US" altLang="ja-JP" dirty="0"/>
          </a:p>
          <a:p>
            <a:pPr marL="0" indent="0">
              <a:buNone/>
            </a:pPr>
            <a:r>
              <a:rPr lang="ja-JP" altLang="en-US" dirty="0"/>
              <a:t>施設内：エレベーター　　　　</a:t>
            </a:r>
            <a:r>
              <a:rPr lang="ja-JP" altLang="en-US" b="1" dirty="0">
                <a:solidFill>
                  <a:srgbClr val="FFFF00"/>
                </a:solidFill>
              </a:rPr>
              <a:t>（黄色）</a:t>
            </a:r>
            <a:endParaRPr lang="en-US" altLang="ja-JP" b="1" dirty="0">
              <a:solidFill>
                <a:srgbClr val="FFFF00"/>
              </a:solidFill>
            </a:endParaRPr>
          </a:p>
          <a:p>
            <a:pPr marL="0" indent="0">
              <a:buNone/>
            </a:pPr>
            <a:r>
              <a:rPr lang="ja-JP" altLang="en-US" dirty="0"/>
              <a:t>　　　　</a:t>
            </a:r>
            <a:endParaRPr lang="en-US" altLang="ja-JP" dirty="0"/>
          </a:p>
          <a:p>
            <a:pPr marL="0" indent="0">
              <a:buNone/>
            </a:pPr>
            <a:r>
              <a:rPr lang="ja-JP" altLang="en-US" dirty="0"/>
              <a:t>　　　　車いす、ストレッチャー等</a:t>
            </a:r>
            <a:endParaRPr lang="en-US" altLang="ja-JP" dirty="0"/>
          </a:p>
          <a:p>
            <a:pPr marL="0" indent="0">
              <a:buNone/>
            </a:pPr>
            <a:endParaRPr lang="en-US" altLang="ja-JP" dirty="0"/>
          </a:p>
          <a:p>
            <a:pPr marL="0" indent="0">
              <a:buNone/>
            </a:pPr>
            <a:endParaRPr lang="en-US" altLang="ja-JP" dirty="0"/>
          </a:p>
          <a:p>
            <a:pPr marL="0" indent="0">
              <a:buNone/>
            </a:pPr>
            <a:r>
              <a:rPr lang="ja-JP" altLang="en-US" dirty="0"/>
              <a:t>施設外への避難：自動車など</a:t>
            </a:r>
            <a:endParaRPr lang="en-US" altLang="ja-JP" dirty="0"/>
          </a:p>
          <a:p>
            <a:pPr marL="0" indent="0">
              <a:buNone/>
            </a:pPr>
            <a:endParaRPr lang="en-US" altLang="ja-JP" dirty="0">
              <a:solidFill>
                <a:srgbClr val="4DA679"/>
              </a:solidFill>
            </a:endParaRP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34</a:t>
            </a:fld>
            <a:endParaRPr kumimoji="1" lang="ja-JP" altLang="en-US" dirty="0"/>
          </a:p>
        </p:txBody>
      </p:sp>
      <p:sp>
        <p:nvSpPr>
          <p:cNvPr id="4" name="正方形/長方形 3">
            <a:extLst>
              <a:ext uri="{FF2B5EF4-FFF2-40B4-BE49-F238E27FC236}">
                <a16:creationId xmlns:a16="http://schemas.microsoft.com/office/drawing/2014/main" id="{1D0A78BE-C909-431B-A98A-998C315F36A1}"/>
              </a:ext>
            </a:extLst>
          </p:cNvPr>
          <p:cNvSpPr/>
          <p:nvPr/>
        </p:nvSpPr>
        <p:spPr>
          <a:xfrm>
            <a:off x="4469362" y="3308336"/>
            <a:ext cx="998377" cy="527180"/>
          </a:xfrm>
          <a:prstGeom prst="rect">
            <a:avLst/>
          </a:prstGeom>
          <a:noFill/>
          <a:ln w="57150">
            <a:solidFill>
              <a:srgbClr val="FFFF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dirty="0"/>
          </a:p>
        </p:txBody>
      </p:sp>
      <p:pic>
        <p:nvPicPr>
          <p:cNvPr id="6" name="図 5">
            <a:extLst>
              <a:ext uri="{FF2B5EF4-FFF2-40B4-BE49-F238E27FC236}">
                <a16:creationId xmlns:a16="http://schemas.microsoft.com/office/drawing/2014/main" id="{4F333B69-4951-4C31-8B49-22DAD62A42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951" y="3974841"/>
            <a:ext cx="651912" cy="933284"/>
          </a:xfrm>
          <a:prstGeom prst="rect">
            <a:avLst/>
          </a:prstGeom>
        </p:spPr>
      </p:pic>
      <p:pic>
        <p:nvPicPr>
          <p:cNvPr id="9" name="図 8">
            <a:extLst>
              <a:ext uri="{FF2B5EF4-FFF2-40B4-BE49-F238E27FC236}">
                <a16:creationId xmlns:a16="http://schemas.microsoft.com/office/drawing/2014/main" id="{E3BB7B47-EF0C-47F1-A2C6-5013B04532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5667" y="3974841"/>
            <a:ext cx="652393" cy="933284"/>
          </a:xfrm>
          <a:prstGeom prst="rect">
            <a:avLst/>
          </a:prstGeom>
        </p:spPr>
      </p:pic>
      <p:pic>
        <p:nvPicPr>
          <p:cNvPr id="11" name="図 10">
            <a:extLst>
              <a:ext uri="{FF2B5EF4-FFF2-40B4-BE49-F238E27FC236}">
                <a16:creationId xmlns:a16="http://schemas.microsoft.com/office/drawing/2014/main" id="{3EAFB35F-A52A-41B4-83CC-295EDD51F7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5286" y="5480842"/>
            <a:ext cx="652394" cy="930700"/>
          </a:xfrm>
          <a:prstGeom prst="rect">
            <a:avLst/>
          </a:prstGeom>
        </p:spPr>
      </p:pic>
      <p:pic>
        <p:nvPicPr>
          <p:cNvPr id="13" name="図 12">
            <a:extLst>
              <a:ext uri="{FF2B5EF4-FFF2-40B4-BE49-F238E27FC236}">
                <a16:creationId xmlns:a16="http://schemas.microsoft.com/office/drawing/2014/main" id="{17A3CA3C-D8A6-4A11-A556-398804438E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7470" y="5454468"/>
            <a:ext cx="652393" cy="926326"/>
          </a:xfrm>
          <a:prstGeom prst="rect">
            <a:avLst/>
          </a:prstGeom>
        </p:spPr>
      </p:pic>
    </p:spTree>
    <p:extLst>
      <p:ext uri="{BB962C8B-B14F-4D97-AF65-F5344CB8AC3E}">
        <p14:creationId xmlns:p14="http://schemas.microsoft.com/office/powerpoint/2010/main" val="118832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ja-JP" altLang="en-US" dirty="0"/>
              <a:t>以下の条件と仮定し、ヒトカード「利用者」に名前を記載し、施設平面図へ配置しましょう</a:t>
            </a:r>
            <a:endParaRPr lang="en-US" altLang="ja-JP" dirty="0"/>
          </a:p>
          <a:p>
            <a:pPr marL="0" indent="0">
              <a:buNone/>
            </a:pPr>
            <a:r>
              <a:rPr lang="ja-JP" altLang="en-US" dirty="0"/>
              <a:t>　</a:t>
            </a:r>
            <a:r>
              <a:rPr lang="en-US" altLang="ja-JP" dirty="0"/>
              <a:t>※</a:t>
            </a:r>
            <a:r>
              <a:rPr lang="ja-JP" altLang="en-US" dirty="0"/>
              <a:t>施設外にいる場合は図余白へ仮貼り付け</a:t>
            </a:r>
            <a:endParaRPr lang="en-US" altLang="ja-JP" dirty="0"/>
          </a:p>
          <a:p>
            <a:pPr marL="0" indent="0">
              <a:buNone/>
            </a:pPr>
            <a:r>
              <a:rPr lang="ja-JP" altLang="en-US" dirty="0"/>
              <a:t>＜条件例＞</a:t>
            </a:r>
            <a:endParaRPr lang="en-US" altLang="ja-JP" dirty="0"/>
          </a:p>
          <a:p>
            <a:pPr marL="0" indent="0">
              <a:buNone/>
            </a:pPr>
            <a:r>
              <a:rPr lang="ja-JP" altLang="en-US" dirty="0"/>
              <a:t>・特別なイベントがない金曜日　午後１時</a:t>
            </a:r>
            <a:endParaRPr lang="en-US" altLang="ja-JP" dirty="0"/>
          </a:p>
          <a:p>
            <a:pPr marL="0" indent="0">
              <a:buNone/>
            </a:pPr>
            <a:r>
              <a:rPr lang="ja-JP" altLang="en-US" dirty="0"/>
              <a:t>・ショートステイの方は、金曜日は利用せず、土曜日にチェックインを予定（滞在期間４日間予定）しています。</a:t>
            </a:r>
            <a:endParaRPr lang="en-US" altLang="ja-JP"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35</a:t>
            </a:fld>
            <a:endParaRPr kumimoji="1" lang="ja-JP" altLang="en-US" dirty="0"/>
          </a:p>
        </p:txBody>
      </p:sp>
    </p:spTree>
    <p:extLst>
      <p:ext uri="{BB962C8B-B14F-4D97-AF65-F5344CB8AC3E}">
        <p14:creationId xmlns:p14="http://schemas.microsoft.com/office/powerpoint/2010/main" val="25549175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967063"/>
          </a:xfrm>
        </p:spPr>
        <p:txBody>
          <a:bodyPr>
            <a:normAutofit/>
          </a:bodyPr>
          <a:lstStyle/>
          <a:p>
            <a:pPr marL="0" indent="0">
              <a:buNone/>
            </a:pPr>
            <a:r>
              <a:rPr lang="ja-JP" altLang="en-US" dirty="0"/>
              <a:t>（４）施設の状況</a:t>
            </a:r>
            <a:endParaRPr lang="en-US" altLang="ja-JP" dirty="0"/>
          </a:p>
          <a:p>
            <a:pPr marL="0" indent="0">
              <a:buNone/>
            </a:pPr>
            <a:r>
              <a:rPr lang="en-US" altLang="ja-JP" dirty="0"/>
              <a:t>•</a:t>
            </a:r>
            <a:r>
              <a:rPr lang="ja-JP" altLang="en-US" dirty="0"/>
              <a:t>利用者の状況</a:t>
            </a:r>
            <a:endParaRPr lang="en-US" altLang="ja-JP" dirty="0"/>
          </a:p>
          <a:p>
            <a:pPr marL="0" indent="0">
              <a:buNone/>
            </a:pPr>
            <a:r>
              <a:rPr lang="ja-JP" altLang="en-US" dirty="0"/>
              <a:t>　ヒトカード</a:t>
            </a:r>
            <a:r>
              <a:rPr lang="en-US" altLang="ja-JP" dirty="0"/>
              <a:t>…</a:t>
            </a:r>
          </a:p>
          <a:p>
            <a:pPr marL="0" indent="0">
              <a:buNone/>
            </a:pPr>
            <a:r>
              <a:rPr lang="ja-JP" altLang="en-US" dirty="0"/>
              <a:t>　　氏名、状態、</a:t>
            </a:r>
            <a:endParaRPr lang="en-US" altLang="ja-JP" dirty="0"/>
          </a:p>
          <a:p>
            <a:pPr marL="0" indent="0">
              <a:buNone/>
            </a:pPr>
            <a:r>
              <a:rPr lang="ja-JP" altLang="en-US" dirty="0"/>
              <a:t>　　その他</a:t>
            </a:r>
            <a:endParaRPr lang="en-US" altLang="ja-JP" dirty="0"/>
          </a:p>
          <a:p>
            <a:pPr marL="0" indent="0">
              <a:buNone/>
            </a:pPr>
            <a:endParaRPr lang="en-US" altLang="ja-JP" dirty="0"/>
          </a:p>
          <a:p>
            <a:pPr marL="0" indent="0">
              <a:buNone/>
            </a:pPr>
            <a:r>
              <a:rPr lang="ja-JP" altLang="en-US" dirty="0"/>
              <a:t>　付箋</a:t>
            </a:r>
            <a:r>
              <a:rPr lang="en-US" altLang="ja-JP" dirty="0"/>
              <a:t>…</a:t>
            </a:r>
          </a:p>
          <a:p>
            <a:pPr marL="0" indent="0">
              <a:buNone/>
            </a:pPr>
            <a:r>
              <a:rPr lang="ja-JP" altLang="en-US" dirty="0"/>
              <a:t>　　以前に施設内で行った事故内容等</a:t>
            </a:r>
            <a:endParaRPr lang="en-US" altLang="ja-JP" dirty="0"/>
          </a:p>
          <a:p>
            <a:pPr marL="0" indent="0">
              <a:buNone/>
            </a:pPr>
            <a:r>
              <a:rPr lang="ja-JP" altLang="en-US" dirty="0"/>
              <a:t>　　地域との関係性、その他気づき</a:t>
            </a:r>
            <a:endParaRPr lang="en-US" altLang="ja-JP" dirty="0"/>
          </a:p>
          <a:p>
            <a:pPr marL="0" indent="0">
              <a:buNone/>
            </a:pPr>
            <a:endParaRPr lang="en-US" altLang="ja-JP" dirty="0"/>
          </a:p>
        </p:txBody>
      </p:sp>
      <p:grpSp>
        <p:nvGrpSpPr>
          <p:cNvPr id="7" name="グループ化 6"/>
          <p:cNvGrpSpPr/>
          <p:nvPr/>
        </p:nvGrpSpPr>
        <p:grpSpPr>
          <a:xfrm>
            <a:off x="6835777" y="2657880"/>
            <a:ext cx="1301746" cy="1849645"/>
            <a:chOff x="6477000" y="3073736"/>
            <a:chExt cx="1301746" cy="1849645"/>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7000" y="3073736"/>
              <a:ext cx="1301746" cy="1849645"/>
            </a:xfrm>
            <a:prstGeom prst="rect">
              <a:avLst/>
            </a:prstGeom>
          </p:spPr>
        </p:pic>
        <p:sp>
          <p:nvSpPr>
            <p:cNvPr id="5" name="テキスト ボックス 4"/>
            <p:cNvSpPr txBox="1"/>
            <p:nvPr/>
          </p:nvSpPr>
          <p:spPr>
            <a:xfrm>
              <a:off x="6518273" y="3131568"/>
              <a:ext cx="1219200" cy="307777"/>
            </a:xfrm>
            <a:prstGeom prst="rect">
              <a:avLst/>
            </a:prstGeom>
            <a:noFill/>
          </p:spPr>
          <p:txBody>
            <a:bodyPr wrap="square" rtlCol="0">
              <a:spAutoFit/>
            </a:bodyPr>
            <a:lstStyle/>
            <a:p>
              <a:pPr algn="ctr"/>
              <a:r>
                <a:rPr kumimoji="1" lang="ja-JP" altLang="en-US" sz="1400" dirty="0"/>
                <a:t>社会　福子</a:t>
              </a:r>
            </a:p>
          </p:txBody>
        </p:sp>
        <p:sp>
          <p:nvSpPr>
            <p:cNvPr id="6" name="テキスト ボックス 5"/>
            <p:cNvSpPr txBox="1"/>
            <p:nvPr/>
          </p:nvSpPr>
          <p:spPr>
            <a:xfrm>
              <a:off x="6777260" y="4661771"/>
              <a:ext cx="1001486" cy="261610"/>
            </a:xfrm>
            <a:prstGeom prst="rect">
              <a:avLst/>
            </a:prstGeom>
            <a:noFill/>
          </p:spPr>
          <p:txBody>
            <a:bodyPr wrap="square" rtlCol="0">
              <a:spAutoFit/>
            </a:bodyPr>
            <a:lstStyle/>
            <a:p>
              <a:pPr algn="ctr"/>
              <a:r>
                <a:rPr kumimoji="1" lang="ja-JP" altLang="en-US" sz="1100" dirty="0"/>
                <a:t>左足不随</a:t>
              </a:r>
            </a:p>
          </p:txBody>
        </p:sp>
      </p:gr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36</a:t>
            </a:fld>
            <a:endParaRPr kumimoji="1" lang="ja-JP" altLang="en-US" dirty="0"/>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8520" y="2658153"/>
            <a:ext cx="2465829" cy="1849372"/>
          </a:xfrm>
          <a:prstGeom prst="rect">
            <a:avLst/>
          </a:prstGeom>
        </p:spPr>
      </p:pic>
      <p:pic>
        <p:nvPicPr>
          <p:cNvPr id="10" name="図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777" y="5024208"/>
            <a:ext cx="1665815" cy="1249362"/>
          </a:xfrm>
          <a:prstGeom prst="rect">
            <a:avLst/>
          </a:prstGeom>
        </p:spPr>
      </p:pic>
      <p:sp>
        <p:nvSpPr>
          <p:cNvPr id="11" name="上カーブ矢印 10"/>
          <p:cNvSpPr/>
          <p:nvPr/>
        </p:nvSpPr>
        <p:spPr>
          <a:xfrm rot="9900000">
            <a:off x="5085704" y="2738112"/>
            <a:ext cx="1897290" cy="460377"/>
          </a:xfrm>
          <a:prstGeom prst="curvedUp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solidFill>
                <a:schemeClr val="tx1"/>
              </a:solidFill>
            </a:endParaRPr>
          </a:p>
        </p:txBody>
      </p:sp>
      <p:sp>
        <p:nvSpPr>
          <p:cNvPr id="12" name="四角形: メモ 11">
            <a:extLst>
              <a:ext uri="{FF2B5EF4-FFF2-40B4-BE49-F238E27FC236}">
                <a16:creationId xmlns:a16="http://schemas.microsoft.com/office/drawing/2014/main" id="{D843CD7B-C036-4560-BAEA-EF839B52D037}"/>
              </a:ext>
            </a:extLst>
          </p:cNvPr>
          <p:cNvSpPr/>
          <p:nvPr/>
        </p:nvSpPr>
        <p:spPr>
          <a:xfrm rot="9900000">
            <a:off x="7304235" y="2372379"/>
            <a:ext cx="313997" cy="431206"/>
          </a:xfrm>
          <a:prstGeom prst="foldedCorner">
            <a:avLst/>
          </a:prstGeom>
          <a:noFill/>
          <a:ln w="952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p>
        </p:txBody>
      </p:sp>
      <p:cxnSp>
        <p:nvCxnSpPr>
          <p:cNvPr id="13" name="直線コネクタ 12">
            <a:extLst>
              <a:ext uri="{FF2B5EF4-FFF2-40B4-BE49-F238E27FC236}">
                <a16:creationId xmlns:a16="http://schemas.microsoft.com/office/drawing/2014/main" id="{8835211F-A21D-44FC-A3EB-13682F18A39C}"/>
              </a:ext>
            </a:extLst>
          </p:cNvPr>
          <p:cNvCxnSpPr>
            <a:cxnSpLocks/>
          </p:cNvCxnSpPr>
          <p:nvPr/>
        </p:nvCxnSpPr>
        <p:spPr>
          <a:xfrm>
            <a:off x="6729984" y="2120268"/>
            <a:ext cx="611234" cy="406924"/>
          </a:xfrm>
          <a:prstGeom prst="line">
            <a:avLst/>
          </a:prstGeom>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3BFEA1D9-235A-4247-90F7-93706D1D4623}"/>
              </a:ext>
            </a:extLst>
          </p:cNvPr>
          <p:cNvSpPr txBox="1"/>
          <p:nvPr/>
        </p:nvSpPr>
        <p:spPr>
          <a:xfrm>
            <a:off x="5422806" y="1940044"/>
            <a:ext cx="1454244" cy="261610"/>
          </a:xfrm>
          <a:prstGeom prst="rect">
            <a:avLst/>
          </a:prstGeom>
          <a:noFill/>
        </p:spPr>
        <p:txBody>
          <a:bodyPr wrap="none" rtlCol="0">
            <a:spAutoFit/>
          </a:bodyPr>
          <a:lstStyle/>
          <a:p>
            <a:r>
              <a:rPr kumimoji="1" lang="ja-JP" altLang="en-US" sz="1100" dirty="0"/>
              <a:t>メンディングテープ</a:t>
            </a:r>
          </a:p>
        </p:txBody>
      </p:sp>
      <p:cxnSp>
        <p:nvCxnSpPr>
          <p:cNvPr id="16" name="直線コネクタ 15">
            <a:extLst>
              <a:ext uri="{FF2B5EF4-FFF2-40B4-BE49-F238E27FC236}">
                <a16:creationId xmlns:a16="http://schemas.microsoft.com/office/drawing/2014/main" id="{1D28F200-A7C9-4675-8EBC-45127ED7160A}"/>
              </a:ext>
            </a:extLst>
          </p:cNvPr>
          <p:cNvCxnSpPr>
            <a:cxnSpLocks/>
          </p:cNvCxnSpPr>
          <p:nvPr/>
        </p:nvCxnSpPr>
        <p:spPr>
          <a:xfrm>
            <a:off x="6457950" y="2385285"/>
            <a:ext cx="611234" cy="406924"/>
          </a:xfrm>
          <a:prstGeom prst="line">
            <a:avLst/>
          </a:prstGeom>
        </p:spPr>
        <p:style>
          <a:lnRef idx="1">
            <a:schemeClr val="dk1"/>
          </a:lnRef>
          <a:fillRef idx="0">
            <a:schemeClr val="dk1"/>
          </a:fillRef>
          <a:effectRef idx="0">
            <a:schemeClr val="dk1"/>
          </a:effectRef>
          <a:fontRef idx="minor">
            <a:schemeClr val="tx1"/>
          </a:fontRef>
        </p:style>
      </p:cxnSp>
      <p:sp>
        <p:nvSpPr>
          <p:cNvPr id="17" name="テキスト ボックス 16">
            <a:extLst>
              <a:ext uri="{FF2B5EF4-FFF2-40B4-BE49-F238E27FC236}">
                <a16:creationId xmlns:a16="http://schemas.microsoft.com/office/drawing/2014/main" id="{91DEAED7-AB59-40C5-8EBD-F8F122521B4E}"/>
              </a:ext>
            </a:extLst>
          </p:cNvPr>
          <p:cNvSpPr txBox="1"/>
          <p:nvPr/>
        </p:nvSpPr>
        <p:spPr>
          <a:xfrm>
            <a:off x="5037440" y="2265582"/>
            <a:ext cx="1454244" cy="261610"/>
          </a:xfrm>
          <a:prstGeom prst="rect">
            <a:avLst/>
          </a:prstGeom>
          <a:noFill/>
        </p:spPr>
        <p:txBody>
          <a:bodyPr wrap="none" rtlCol="0">
            <a:spAutoFit/>
          </a:bodyPr>
          <a:lstStyle/>
          <a:p>
            <a:r>
              <a:rPr kumimoji="1" lang="ja-JP" altLang="en-US" sz="1100" dirty="0"/>
              <a:t>利用者の名前を記入</a:t>
            </a:r>
          </a:p>
        </p:txBody>
      </p:sp>
      <p:cxnSp>
        <p:nvCxnSpPr>
          <p:cNvPr id="18" name="直線コネクタ 17">
            <a:extLst>
              <a:ext uri="{FF2B5EF4-FFF2-40B4-BE49-F238E27FC236}">
                <a16:creationId xmlns:a16="http://schemas.microsoft.com/office/drawing/2014/main" id="{418DE4E1-E920-4AD5-9262-EB48DD191449}"/>
              </a:ext>
            </a:extLst>
          </p:cNvPr>
          <p:cNvCxnSpPr>
            <a:cxnSpLocks/>
          </p:cNvCxnSpPr>
          <p:nvPr/>
        </p:nvCxnSpPr>
        <p:spPr>
          <a:xfrm flipV="1">
            <a:off x="7069184" y="4393887"/>
            <a:ext cx="202934" cy="253370"/>
          </a:xfrm>
          <a:prstGeom prst="line">
            <a:avLst/>
          </a:prstGeom>
        </p:spPr>
        <p:style>
          <a:lnRef idx="1">
            <a:schemeClr val="dk1"/>
          </a:lnRef>
          <a:fillRef idx="0">
            <a:schemeClr val="dk1"/>
          </a:fillRef>
          <a:effectRef idx="0">
            <a:schemeClr val="dk1"/>
          </a:effectRef>
          <a:fontRef idx="minor">
            <a:schemeClr val="tx1"/>
          </a:fontRef>
        </p:style>
      </p:cxnSp>
      <p:sp>
        <p:nvSpPr>
          <p:cNvPr id="19" name="テキスト ボックス 18">
            <a:extLst>
              <a:ext uri="{FF2B5EF4-FFF2-40B4-BE49-F238E27FC236}">
                <a16:creationId xmlns:a16="http://schemas.microsoft.com/office/drawing/2014/main" id="{8A1877AC-723B-4F5C-844F-0253722B6C31}"/>
              </a:ext>
            </a:extLst>
          </p:cNvPr>
          <p:cNvSpPr txBox="1"/>
          <p:nvPr/>
        </p:nvSpPr>
        <p:spPr>
          <a:xfrm>
            <a:off x="5242560" y="4590306"/>
            <a:ext cx="2598799" cy="261610"/>
          </a:xfrm>
          <a:prstGeom prst="rect">
            <a:avLst/>
          </a:prstGeom>
          <a:noFill/>
        </p:spPr>
        <p:txBody>
          <a:bodyPr wrap="square" rtlCol="0">
            <a:spAutoFit/>
          </a:bodyPr>
          <a:lstStyle/>
          <a:p>
            <a:r>
              <a:rPr kumimoji="1" lang="ja-JP" altLang="en-US" sz="1100" dirty="0"/>
              <a:t>心身状態等の配慮すべき事項を記入</a:t>
            </a:r>
          </a:p>
        </p:txBody>
      </p:sp>
    </p:spTree>
    <p:extLst>
      <p:ext uri="{BB962C8B-B14F-4D97-AF65-F5344CB8AC3E}">
        <p14:creationId xmlns:p14="http://schemas.microsoft.com/office/powerpoint/2010/main" val="23186603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（４）前半　７分で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37</a:t>
            </a:fld>
            <a:endParaRPr kumimoji="1" lang="ja-JP" altLang="en-US" dirty="0"/>
          </a:p>
        </p:txBody>
      </p:sp>
    </p:spTree>
    <p:extLst>
      <p:ext uri="{BB962C8B-B14F-4D97-AF65-F5344CB8AC3E}">
        <p14:creationId xmlns:p14="http://schemas.microsoft.com/office/powerpoint/2010/main" val="3124255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a:t>
            </a:r>
            <a:endParaRPr lang="en-US" altLang="ja-JP" dirty="0"/>
          </a:p>
          <a:p>
            <a:pPr marL="0" indent="0">
              <a:buNone/>
            </a:pPr>
            <a:r>
              <a:rPr lang="ja-JP" altLang="en-US" dirty="0"/>
              <a:t>　仮に以下の条件で、シフト体制、時間帯毎の勤務人数合計を記載し、職員の体制について確認、検討してみましょう</a:t>
            </a:r>
            <a:endParaRPr lang="en-US" altLang="ja-JP" dirty="0"/>
          </a:p>
          <a:p>
            <a:pPr marL="0" indent="0">
              <a:buNone/>
            </a:pPr>
            <a:r>
              <a:rPr lang="ja-JP" altLang="en-US" dirty="0"/>
              <a:t>＜条件例＞</a:t>
            </a:r>
            <a:endParaRPr lang="en-US" altLang="ja-JP" dirty="0"/>
          </a:p>
          <a:p>
            <a:pPr marL="0" indent="0">
              <a:buNone/>
            </a:pPr>
            <a:r>
              <a:rPr lang="ja-JP" altLang="en-US" dirty="0"/>
              <a:t>・特別なイベントがない金～土曜日の２日間</a:t>
            </a:r>
            <a:endParaRPr lang="en-US" altLang="ja-JP" dirty="0"/>
          </a:p>
          <a:p>
            <a:pPr marL="0" indent="0">
              <a:buNone/>
            </a:pPr>
            <a:endParaRPr lang="en-US" altLang="ja-JP" dirty="0"/>
          </a:p>
          <a:p>
            <a:pPr marL="0" indent="0">
              <a:buNone/>
            </a:pPr>
            <a:r>
              <a:rPr lang="ja-JP" altLang="en-US" u="sng" dirty="0"/>
              <a:t>⇒直近の似通った時期のシフト表を参考に作成してみましょう</a:t>
            </a:r>
            <a:endParaRPr lang="en-US" altLang="ja-JP" u="sng"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38</a:t>
            </a:fld>
            <a:endParaRPr kumimoji="1" lang="ja-JP" altLang="en-US" dirty="0"/>
          </a:p>
        </p:txBody>
      </p:sp>
    </p:spTree>
    <p:extLst>
      <p:ext uri="{BB962C8B-B14F-4D97-AF65-F5344CB8AC3E}">
        <p14:creationId xmlns:p14="http://schemas.microsoft.com/office/powerpoint/2010/main" val="40264598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a:t>
            </a:r>
            <a:endParaRPr lang="en-US" altLang="ja-JP" dirty="0"/>
          </a:p>
          <a:p>
            <a:pPr marL="0" indent="0">
              <a:buNone/>
            </a:pPr>
            <a:r>
              <a:rPr lang="ja-JP" altLang="en-US" dirty="0"/>
              <a:t>確認、検討の視点＜例＞</a:t>
            </a:r>
            <a:endParaRPr lang="en-US" altLang="ja-JP" dirty="0"/>
          </a:p>
          <a:p>
            <a:pPr marL="0" indent="0">
              <a:buNone/>
            </a:pPr>
            <a:r>
              <a:rPr lang="ja-JP" altLang="en-US" dirty="0"/>
              <a:t>職員人数：時間帯によって変わる</a:t>
            </a:r>
            <a:endParaRPr lang="en-US" altLang="ja-JP" dirty="0"/>
          </a:p>
          <a:p>
            <a:pPr marL="3140075" indent="-3140075">
              <a:buNone/>
            </a:pPr>
            <a:r>
              <a:rPr lang="ja-JP" altLang="en-US" dirty="0"/>
              <a:t>日常業務の優先度：災害時「必要な最低限の業務」と「そうでない業務」</a:t>
            </a:r>
            <a:endParaRPr lang="en-US" altLang="ja-JP" dirty="0"/>
          </a:p>
          <a:p>
            <a:pPr marL="0" indent="0" algn="ctr">
              <a:buNone/>
            </a:pPr>
            <a:r>
              <a:rPr lang="ja-JP" altLang="en-US" dirty="0"/>
              <a:t>↓</a:t>
            </a:r>
            <a:endParaRPr lang="en-US" altLang="ja-JP" dirty="0"/>
          </a:p>
          <a:p>
            <a:pPr marL="3227388" indent="-3227388">
              <a:buNone/>
            </a:pPr>
            <a:r>
              <a:rPr lang="ja-JP" altLang="en-US" dirty="0"/>
              <a:t>災害に備える体制：管理者不在時の代理の想定、各災害時業務にあたる職員の役割分担など</a:t>
            </a:r>
            <a:endParaRPr lang="en-US" altLang="ja-JP" dirty="0"/>
          </a:p>
          <a:p>
            <a:pPr marL="0" indent="0">
              <a:buNone/>
            </a:pPr>
            <a:endParaRPr lang="ja-JP" altLang="en-US"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39</a:t>
            </a:fld>
            <a:endParaRPr kumimoji="1" lang="ja-JP" altLang="en-US" dirty="0"/>
          </a:p>
        </p:txBody>
      </p:sp>
    </p:spTree>
    <p:extLst>
      <p:ext uri="{BB962C8B-B14F-4D97-AF65-F5344CB8AC3E}">
        <p14:creationId xmlns:p14="http://schemas.microsoft.com/office/powerpoint/2010/main" val="3033860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u="sng" dirty="0"/>
              <a:t>ＤＩＧ（図上訓練）の目的</a:t>
            </a:r>
            <a:endParaRPr kumimoji="1" lang="en-US" altLang="ja-JP" u="sng" dirty="0"/>
          </a:p>
          <a:p>
            <a:pPr marL="714375" indent="-714375">
              <a:buNone/>
            </a:pPr>
            <a:r>
              <a:rPr lang="ja-JP" altLang="en-US" dirty="0"/>
              <a:t>１．参加職員全員で施設内外の特徴、資源を「見える化」し、情報共有すること</a:t>
            </a:r>
            <a:endParaRPr lang="en-US" altLang="ja-JP" dirty="0"/>
          </a:p>
          <a:p>
            <a:pPr marL="0" indent="0">
              <a:buNone/>
            </a:pPr>
            <a:endParaRPr lang="en-US" altLang="ja-JP" dirty="0"/>
          </a:p>
          <a:p>
            <a:pPr marL="714375" indent="-714375">
              <a:buNone/>
            </a:pPr>
            <a:r>
              <a:rPr lang="ja-JP" altLang="en-US" dirty="0"/>
              <a:t>２．「見える化」した情報をもとに、仮想の災害を想定し、各場面・各職員に応じた対応を検討する。</a:t>
            </a:r>
            <a:endParaRPr lang="en-US" altLang="ja-JP" dirty="0"/>
          </a:p>
          <a:p>
            <a:pPr marL="714375" indent="-714375">
              <a:buNone/>
            </a:pPr>
            <a:endParaRPr lang="en-US" altLang="ja-JP" dirty="0"/>
          </a:p>
          <a:p>
            <a:pPr marL="714375" indent="-714375" algn="ctr">
              <a:buNone/>
            </a:pPr>
            <a:r>
              <a:rPr lang="ja-JP" altLang="en-US" dirty="0"/>
              <a:t>→検討結果・気づきを計画の見直しに活用</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a:t>
            </a:fld>
            <a:endParaRPr kumimoji="1" lang="ja-JP" altLang="en-US" dirty="0"/>
          </a:p>
        </p:txBody>
      </p:sp>
    </p:spTree>
    <p:extLst>
      <p:ext uri="{BB962C8B-B14F-4D97-AF65-F5344CB8AC3E}">
        <p14:creationId xmlns:p14="http://schemas.microsoft.com/office/powerpoint/2010/main" val="6319809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993777"/>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「職員勤務人員表」＜記載例＞</a:t>
            </a:r>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40</a:t>
            </a:fld>
            <a:endParaRPr kumimoji="1" lang="ja-JP" altLang="en-US" dirty="0"/>
          </a:p>
        </p:txBody>
      </p:sp>
      <p:pic>
        <p:nvPicPr>
          <p:cNvPr id="7" name="図 6">
            <a:extLst>
              <a:ext uri="{FF2B5EF4-FFF2-40B4-BE49-F238E27FC236}">
                <a16:creationId xmlns:a16="http://schemas.microsoft.com/office/drawing/2014/main" id="{E300C774-7DCF-403E-A7BC-0386789F2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83" t="1428" r="8434" b="2127"/>
          <a:stretch/>
        </p:blipFill>
        <p:spPr>
          <a:xfrm rot="5400000">
            <a:off x="3067416" y="1893208"/>
            <a:ext cx="3009167" cy="4965699"/>
          </a:xfrm>
          <a:prstGeom prst="rect">
            <a:avLst/>
          </a:prstGeom>
        </p:spPr>
      </p:pic>
      <p:cxnSp>
        <p:nvCxnSpPr>
          <p:cNvPr id="9" name="直線矢印コネクタ 8">
            <a:extLst>
              <a:ext uri="{FF2B5EF4-FFF2-40B4-BE49-F238E27FC236}">
                <a16:creationId xmlns:a16="http://schemas.microsoft.com/office/drawing/2014/main" id="{F0BC5510-8E93-4817-B531-5A37D24E7F2C}"/>
              </a:ext>
            </a:extLst>
          </p:cNvPr>
          <p:cNvCxnSpPr>
            <a:cxnSpLocks/>
          </p:cNvCxnSpPr>
          <p:nvPr/>
        </p:nvCxnSpPr>
        <p:spPr>
          <a:xfrm>
            <a:off x="1863462" y="3005065"/>
            <a:ext cx="333638" cy="366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テキスト ボックス 9">
            <a:extLst>
              <a:ext uri="{FF2B5EF4-FFF2-40B4-BE49-F238E27FC236}">
                <a16:creationId xmlns:a16="http://schemas.microsoft.com/office/drawing/2014/main" id="{A368A119-9D97-436A-A941-641476FA344F}"/>
              </a:ext>
            </a:extLst>
          </p:cNvPr>
          <p:cNvSpPr txBox="1"/>
          <p:nvPr/>
        </p:nvSpPr>
        <p:spPr>
          <a:xfrm>
            <a:off x="628650" y="2686808"/>
            <a:ext cx="1338828" cy="646331"/>
          </a:xfrm>
          <a:prstGeom prst="rect">
            <a:avLst/>
          </a:prstGeom>
          <a:noFill/>
        </p:spPr>
        <p:txBody>
          <a:bodyPr wrap="none" rtlCol="0">
            <a:spAutoFit/>
          </a:bodyPr>
          <a:lstStyle/>
          <a:p>
            <a:r>
              <a:rPr kumimoji="1" lang="ja-JP" altLang="en-US" dirty="0"/>
              <a:t>各職員の</a:t>
            </a:r>
            <a:endParaRPr kumimoji="1" lang="en-US" altLang="ja-JP" dirty="0"/>
          </a:p>
          <a:p>
            <a:r>
              <a:rPr kumimoji="1" lang="ja-JP" altLang="en-US" dirty="0"/>
              <a:t>名前を記入</a:t>
            </a:r>
          </a:p>
        </p:txBody>
      </p:sp>
      <p:cxnSp>
        <p:nvCxnSpPr>
          <p:cNvPr id="11" name="直線矢印コネクタ 10">
            <a:extLst>
              <a:ext uri="{FF2B5EF4-FFF2-40B4-BE49-F238E27FC236}">
                <a16:creationId xmlns:a16="http://schemas.microsoft.com/office/drawing/2014/main" id="{1DF72828-82F4-4B9F-ABE6-5F24E16AF626}"/>
              </a:ext>
            </a:extLst>
          </p:cNvPr>
          <p:cNvCxnSpPr>
            <a:cxnSpLocks/>
          </p:cNvCxnSpPr>
          <p:nvPr/>
        </p:nvCxnSpPr>
        <p:spPr>
          <a:xfrm>
            <a:off x="1863462" y="5364925"/>
            <a:ext cx="333638" cy="366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 name="テキスト ボックス 11">
            <a:extLst>
              <a:ext uri="{FF2B5EF4-FFF2-40B4-BE49-F238E27FC236}">
                <a16:creationId xmlns:a16="http://schemas.microsoft.com/office/drawing/2014/main" id="{7A8FEF67-1331-4A53-A266-1CD09404F301}"/>
              </a:ext>
            </a:extLst>
          </p:cNvPr>
          <p:cNvSpPr txBox="1"/>
          <p:nvPr/>
        </p:nvSpPr>
        <p:spPr>
          <a:xfrm>
            <a:off x="501650" y="4718594"/>
            <a:ext cx="1800493" cy="646331"/>
          </a:xfrm>
          <a:prstGeom prst="rect">
            <a:avLst/>
          </a:prstGeom>
          <a:noFill/>
        </p:spPr>
        <p:txBody>
          <a:bodyPr wrap="none" rtlCol="0">
            <a:spAutoFit/>
          </a:bodyPr>
          <a:lstStyle/>
          <a:p>
            <a:r>
              <a:rPr kumimoji="1" lang="ja-JP" altLang="en-US" dirty="0"/>
              <a:t>各時間帯の</a:t>
            </a:r>
            <a:endParaRPr kumimoji="1" lang="en-US" altLang="ja-JP" dirty="0"/>
          </a:p>
          <a:p>
            <a:r>
              <a:rPr kumimoji="1" lang="ja-JP" altLang="en-US" dirty="0"/>
              <a:t>合計人数を記入</a:t>
            </a:r>
          </a:p>
        </p:txBody>
      </p:sp>
      <p:cxnSp>
        <p:nvCxnSpPr>
          <p:cNvPr id="13" name="直線矢印コネクタ 12">
            <a:extLst>
              <a:ext uri="{FF2B5EF4-FFF2-40B4-BE49-F238E27FC236}">
                <a16:creationId xmlns:a16="http://schemas.microsoft.com/office/drawing/2014/main" id="{42AF636D-336C-488C-B6F1-04ED2A3A1728}"/>
              </a:ext>
            </a:extLst>
          </p:cNvPr>
          <p:cNvCxnSpPr>
            <a:cxnSpLocks/>
          </p:cNvCxnSpPr>
          <p:nvPr/>
        </p:nvCxnSpPr>
        <p:spPr>
          <a:xfrm flipH="1">
            <a:off x="5895712" y="3822700"/>
            <a:ext cx="1280809" cy="55335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4FBF2AD1-3EDE-46AC-9524-EA4A1022ECC6}"/>
              </a:ext>
            </a:extLst>
          </p:cNvPr>
          <p:cNvSpPr txBox="1"/>
          <p:nvPr/>
        </p:nvSpPr>
        <p:spPr>
          <a:xfrm>
            <a:off x="7072689" y="2957653"/>
            <a:ext cx="1569660" cy="923330"/>
          </a:xfrm>
          <a:prstGeom prst="rect">
            <a:avLst/>
          </a:prstGeom>
          <a:noFill/>
        </p:spPr>
        <p:txBody>
          <a:bodyPr wrap="none" rtlCol="0">
            <a:spAutoFit/>
          </a:bodyPr>
          <a:lstStyle/>
          <a:p>
            <a:r>
              <a:rPr kumimoji="1" lang="ja-JP" altLang="en-US" dirty="0"/>
              <a:t>各職員の</a:t>
            </a:r>
            <a:endParaRPr kumimoji="1" lang="en-US" altLang="ja-JP" dirty="0"/>
          </a:p>
          <a:p>
            <a:r>
              <a:rPr kumimoji="1" lang="ja-JP" altLang="en-US" dirty="0"/>
              <a:t>勤務時間帯を</a:t>
            </a:r>
            <a:endParaRPr kumimoji="1" lang="en-US" altLang="ja-JP" dirty="0"/>
          </a:p>
          <a:p>
            <a:r>
              <a:rPr kumimoji="1" lang="ja-JP" altLang="en-US" dirty="0"/>
              <a:t>矢印等で明示</a:t>
            </a:r>
          </a:p>
        </p:txBody>
      </p:sp>
    </p:spTree>
    <p:extLst>
      <p:ext uri="{BB962C8B-B14F-4D97-AF65-F5344CB8AC3E}">
        <p14:creationId xmlns:p14="http://schemas.microsoft.com/office/powerpoint/2010/main" val="3947332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601569"/>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「職員勤務人員表」＜記載例＞</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r>
              <a:rPr lang="ja-JP" altLang="en-US" u="sng" dirty="0"/>
              <a:t>「参加者の名前」</a:t>
            </a:r>
            <a:endParaRPr lang="en-US" altLang="ja-JP" u="sng" dirty="0"/>
          </a:p>
          <a:p>
            <a:pPr marL="0" indent="0">
              <a:buNone/>
            </a:pPr>
            <a:r>
              <a:rPr lang="ja-JP" altLang="en-US" u="sng" dirty="0"/>
              <a:t>「各時間帯の合計人数」</a:t>
            </a:r>
            <a:endParaRPr lang="en-US" altLang="ja-JP" u="sng" dirty="0"/>
          </a:p>
          <a:p>
            <a:pPr marL="0" indent="0">
              <a:buNone/>
            </a:pPr>
            <a:r>
              <a:rPr lang="ja-JP" altLang="en-US" u="sng" dirty="0"/>
              <a:t>のみを記入してください</a:t>
            </a:r>
            <a:endParaRPr lang="en-US" altLang="ja-JP" u="sng"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41</a:t>
            </a:fld>
            <a:endParaRPr kumimoji="1" lang="ja-JP" altLang="en-US" dirty="0"/>
          </a:p>
        </p:txBody>
      </p:sp>
      <p:pic>
        <p:nvPicPr>
          <p:cNvPr id="7" name="図 6">
            <a:extLst>
              <a:ext uri="{FF2B5EF4-FFF2-40B4-BE49-F238E27FC236}">
                <a16:creationId xmlns:a16="http://schemas.microsoft.com/office/drawing/2014/main" id="{E300C774-7DCF-403E-A7BC-0386789F2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83" t="1428" r="8434" b="2127"/>
          <a:stretch/>
        </p:blipFill>
        <p:spPr>
          <a:xfrm rot="5400000">
            <a:off x="5413515" y="3247976"/>
            <a:ext cx="2345775" cy="3870975"/>
          </a:xfrm>
          <a:prstGeom prst="rect">
            <a:avLst/>
          </a:prstGeom>
        </p:spPr>
      </p:pic>
      <p:cxnSp>
        <p:nvCxnSpPr>
          <p:cNvPr id="9" name="直線矢印コネクタ 8">
            <a:extLst>
              <a:ext uri="{FF2B5EF4-FFF2-40B4-BE49-F238E27FC236}">
                <a16:creationId xmlns:a16="http://schemas.microsoft.com/office/drawing/2014/main" id="{F0BC5510-8E93-4817-B531-5A37D24E7F2C}"/>
              </a:ext>
            </a:extLst>
          </p:cNvPr>
          <p:cNvCxnSpPr>
            <a:cxnSpLocks/>
          </p:cNvCxnSpPr>
          <p:nvPr/>
        </p:nvCxnSpPr>
        <p:spPr>
          <a:xfrm flipH="1">
            <a:off x="4842145" y="3845940"/>
            <a:ext cx="177954" cy="3527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テキスト ボックス 9">
            <a:extLst>
              <a:ext uri="{FF2B5EF4-FFF2-40B4-BE49-F238E27FC236}">
                <a16:creationId xmlns:a16="http://schemas.microsoft.com/office/drawing/2014/main" id="{A368A119-9D97-436A-A941-641476FA344F}"/>
              </a:ext>
            </a:extLst>
          </p:cNvPr>
          <p:cNvSpPr txBox="1"/>
          <p:nvPr/>
        </p:nvSpPr>
        <p:spPr>
          <a:xfrm>
            <a:off x="5005860" y="3304062"/>
            <a:ext cx="1338828" cy="646331"/>
          </a:xfrm>
          <a:prstGeom prst="rect">
            <a:avLst/>
          </a:prstGeom>
          <a:noFill/>
        </p:spPr>
        <p:txBody>
          <a:bodyPr wrap="none" rtlCol="0">
            <a:spAutoFit/>
          </a:bodyPr>
          <a:lstStyle/>
          <a:p>
            <a:r>
              <a:rPr kumimoji="1" lang="ja-JP" altLang="en-US" dirty="0"/>
              <a:t>参加者の</a:t>
            </a:r>
            <a:endParaRPr kumimoji="1" lang="en-US" altLang="ja-JP" dirty="0"/>
          </a:p>
          <a:p>
            <a:r>
              <a:rPr kumimoji="1" lang="ja-JP" altLang="en-US" dirty="0"/>
              <a:t>名前を記入</a:t>
            </a:r>
          </a:p>
        </p:txBody>
      </p:sp>
      <p:cxnSp>
        <p:nvCxnSpPr>
          <p:cNvPr id="11" name="直線矢印コネクタ 10">
            <a:extLst>
              <a:ext uri="{FF2B5EF4-FFF2-40B4-BE49-F238E27FC236}">
                <a16:creationId xmlns:a16="http://schemas.microsoft.com/office/drawing/2014/main" id="{1DF72828-82F4-4B9F-ABE6-5F24E16AF626}"/>
              </a:ext>
            </a:extLst>
          </p:cNvPr>
          <p:cNvCxnSpPr>
            <a:cxnSpLocks/>
          </p:cNvCxnSpPr>
          <p:nvPr/>
        </p:nvCxnSpPr>
        <p:spPr>
          <a:xfrm flipH="1">
            <a:off x="6764357" y="3826414"/>
            <a:ext cx="451691" cy="22633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 name="テキスト ボックス 11">
            <a:extLst>
              <a:ext uri="{FF2B5EF4-FFF2-40B4-BE49-F238E27FC236}">
                <a16:creationId xmlns:a16="http://schemas.microsoft.com/office/drawing/2014/main" id="{7A8FEF67-1331-4A53-A266-1CD09404F301}"/>
              </a:ext>
            </a:extLst>
          </p:cNvPr>
          <p:cNvSpPr txBox="1"/>
          <p:nvPr/>
        </p:nvSpPr>
        <p:spPr>
          <a:xfrm>
            <a:off x="6586403" y="3283082"/>
            <a:ext cx="1800493" cy="646331"/>
          </a:xfrm>
          <a:prstGeom prst="rect">
            <a:avLst/>
          </a:prstGeom>
          <a:noFill/>
        </p:spPr>
        <p:txBody>
          <a:bodyPr wrap="none" rtlCol="0">
            <a:spAutoFit/>
          </a:bodyPr>
          <a:lstStyle/>
          <a:p>
            <a:r>
              <a:rPr kumimoji="1" lang="ja-JP" altLang="en-US" dirty="0"/>
              <a:t>各時間帯の</a:t>
            </a:r>
            <a:endParaRPr kumimoji="1" lang="en-US" altLang="ja-JP" dirty="0"/>
          </a:p>
          <a:p>
            <a:r>
              <a:rPr kumimoji="1" lang="ja-JP" altLang="en-US" dirty="0"/>
              <a:t>合計人数を記入</a:t>
            </a:r>
          </a:p>
        </p:txBody>
      </p:sp>
    </p:spTree>
    <p:extLst>
      <p:ext uri="{BB962C8B-B14F-4D97-AF65-F5344CB8AC3E}">
        <p14:creationId xmlns:p14="http://schemas.microsoft.com/office/powerpoint/2010/main" val="1256329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488166"/>
            <a:ext cx="7886700" cy="4868185"/>
          </a:xfrm>
        </p:spPr>
        <p:txBody>
          <a:bodyPr>
            <a:normAutofit/>
          </a:bodyPr>
          <a:lstStyle/>
          <a:p>
            <a:pPr marL="0" indent="0">
              <a:buNone/>
            </a:pPr>
            <a:r>
              <a:rPr lang="ja-JP" altLang="en-US" dirty="0"/>
              <a:t>（４）施設の状況</a:t>
            </a:r>
            <a:endParaRPr lang="en-US" altLang="ja-JP" dirty="0"/>
          </a:p>
          <a:p>
            <a:pPr marL="0" indent="0">
              <a:buNone/>
            </a:pPr>
            <a:r>
              <a:rPr lang="en-US" altLang="ja-JP" dirty="0"/>
              <a:t>• </a:t>
            </a:r>
            <a:r>
              <a:rPr lang="ja-JP" altLang="en-US" dirty="0"/>
              <a:t>「職員」の状況</a:t>
            </a:r>
            <a:endParaRPr lang="en-US" altLang="ja-JP" dirty="0"/>
          </a:p>
          <a:p>
            <a:pPr marL="0" indent="0">
              <a:buNone/>
            </a:pPr>
            <a:r>
              <a:rPr lang="ja-JP" altLang="en-US" dirty="0"/>
              <a:t>以下の条件で、ヒトカード「職員」に名前を記載し、施設平面図へ配置しましょう</a:t>
            </a:r>
            <a:endParaRPr lang="en-US" altLang="ja-JP" dirty="0"/>
          </a:p>
          <a:p>
            <a:pPr marL="0" indent="0">
              <a:buNone/>
            </a:pPr>
            <a:endParaRPr lang="en-US" altLang="ja-JP" dirty="0"/>
          </a:p>
          <a:p>
            <a:pPr marL="0" indent="0">
              <a:buNone/>
            </a:pPr>
            <a:r>
              <a:rPr lang="ja-JP" altLang="en-US" dirty="0"/>
              <a:t>＜配置の条件＞</a:t>
            </a:r>
            <a:endParaRPr lang="en-US" altLang="ja-JP" dirty="0"/>
          </a:p>
          <a:p>
            <a:pPr marL="0" indent="0">
              <a:buNone/>
            </a:pPr>
            <a:r>
              <a:rPr lang="ja-JP" altLang="en-US" dirty="0"/>
              <a:t>・特別なイベントの</a:t>
            </a:r>
            <a:endParaRPr lang="en-US" altLang="ja-JP" dirty="0"/>
          </a:p>
          <a:p>
            <a:pPr marL="0" indent="0">
              <a:buNone/>
            </a:pPr>
            <a:r>
              <a:rPr lang="ja-JP" altLang="en-US" dirty="0"/>
              <a:t>　ない金曜日　午後１時</a:t>
            </a:r>
            <a:endParaRPr lang="en-US" altLang="ja-JP" dirty="0"/>
          </a:p>
          <a:p>
            <a:pPr marL="0" indent="0">
              <a:buNone/>
            </a:pPr>
            <a:endParaRPr lang="ja-JP" altLang="en-US" dirty="0"/>
          </a:p>
        </p:txBody>
      </p:sp>
      <p:sp>
        <p:nvSpPr>
          <p:cNvPr id="8" name="スライド番号プレースホルダー 7"/>
          <p:cNvSpPr>
            <a:spLocks noGrp="1"/>
          </p:cNvSpPr>
          <p:nvPr>
            <p:ph type="sldNum" sz="quarter" idx="12"/>
          </p:nvPr>
        </p:nvSpPr>
        <p:spPr/>
        <p:txBody>
          <a:bodyPr/>
          <a:lstStyle/>
          <a:p>
            <a:fld id="{A224242B-D3F1-4579-BA7C-A35774163180}" type="slidenum">
              <a:rPr kumimoji="1" lang="ja-JP" altLang="en-US" smtClean="0"/>
              <a:t>42</a:t>
            </a:fld>
            <a:endParaRPr kumimoji="1" lang="ja-JP" altLang="en-US" dirty="0"/>
          </a:p>
        </p:txBody>
      </p:sp>
      <p:pic>
        <p:nvPicPr>
          <p:cNvPr id="7" name="図 6">
            <a:extLst>
              <a:ext uri="{FF2B5EF4-FFF2-40B4-BE49-F238E27FC236}">
                <a16:creationId xmlns:a16="http://schemas.microsoft.com/office/drawing/2014/main" id="{916D26CD-2AC9-4663-B59C-F0B224D90D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950" y="3837850"/>
            <a:ext cx="1291926" cy="1844583"/>
          </a:xfrm>
          <a:prstGeom prst="rect">
            <a:avLst/>
          </a:prstGeom>
        </p:spPr>
      </p:pic>
      <p:grpSp>
        <p:nvGrpSpPr>
          <p:cNvPr id="10" name="グループ化 9">
            <a:extLst>
              <a:ext uri="{FF2B5EF4-FFF2-40B4-BE49-F238E27FC236}">
                <a16:creationId xmlns:a16="http://schemas.microsoft.com/office/drawing/2014/main" id="{B8487C66-6B5A-4A32-9F75-DF9C8B9C7ECE}"/>
              </a:ext>
            </a:extLst>
          </p:cNvPr>
          <p:cNvGrpSpPr/>
          <p:nvPr/>
        </p:nvGrpSpPr>
        <p:grpSpPr>
          <a:xfrm>
            <a:off x="4747989" y="3837850"/>
            <a:ext cx="1291926" cy="1843931"/>
            <a:chOff x="4276557" y="3837850"/>
            <a:chExt cx="1291926" cy="1843931"/>
          </a:xfrm>
        </p:grpSpPr>
        <p:pic>
          <p:nvPicPr>
            <p:cNvPr id="5" name="図 4">
              <a:extLst>
                <a:ext uri="{FF2B5EF4-FFF2-40B4-BE49-F238E27FC236}">
                  <a16:creationId xmlns:a16="http://schemas.microsoft.com/office/drawing/2014/main" id="{1D8807C3-599D-45F7-8A8C-F8A9131700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6557" y="3837850"/>
              <a:ext cx="1291926" cy="1843931"/>
            </a:xfrm>
            <a:prstGeom prst="rect">
              <a:avLst/>
            </a:prstGeom>
          </p:spPr>
        </p:pic>
        <p:sp>
          <p:nvSpPr>
            <p:cNvPr id="9" name="テキスト ボックス 8">
              <a:extLst>
                <a:ext uri="{FF2B5EF4-FFF2-40B4-BE49-F238E27FC236}">
                  <a16:creationId xmlns:a16="http://schemas.microsoft.com/office/drawing/2014/main" id="{5285FB3D-A7DF-4EF2-AC8E-D00B7360CCFC}"/>
                </a:ext>
              </a:extLst>
            </p:cNvPr>
            <p:cNvSpPr txBox="1"/>
            <p:nvPr/>
          </p:nvSpPr>
          <p:spPr>
            <a:xfrm>
              <a:off x="4472940" y="4053840"/>
              <a:ext cx="960120" cy="276999"/>
            </a:xfrm>
            <a:prstGeom prst="rect">
              <a:avLst/>
            </a:prstGeom>
            <a:noFill/>
          </p:spPr>
          <p:txBody>
            <a:bodyPr wrap="square" rtlCol="0">
              <a:spAutoFit/>
            </a:bodyPr>
            <a:lstStyle/>
            <a:p>
              <a:r>
                <a:rPr kumimoji="1" lang="ja-JP" altLang="en-US" sz="1200" dirty="0"/>
                <a:t>〇〇　〇〇</a:t>
              </a:r>
            </a:p>
          </p:txBody>
        </p:sp>
      </p:grpSp>
      <p:cxnSp>
        <p:nvCxnSpPr>
          <p:cNvPr id="12" name="直線矢印コネクタ 11">
            <a:extLst>
              <a:ext uri="{FF2B5EF4-FFF2-40B4-BE49-F238E27FC236}">
                <a16:creationId xmlns:a16="http://schemas.microsoft.com/office/drawing/2014/main" id="{68436ED6-1B66-4199-B503-74976CD89925}"/>
              </a:ext>
            </a:extLst>
          </p:cNvPr>
          <p:cNvCxnSpPr>
            <a:cxnSpLocks/>
          </p:cNvCxnSpPr>
          <p:nvPr/>
        </p:nvCxnSpPr>
        <p:spPr>
          <a:xfrm flipH="1">
            <a:off x="5765085" y="3648052"/>
            <a:ext cx="391609" cy="4057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テキスト ボックス 12">
            <a:extLst>
              <a:ext uri="{FF2B5EF4-FFF2-40B4-BE49-F238E27FC236}">
                <a16:creationId xmlns:a16="http://schemas.microsoft.com/office/drawing/2014/main" id="{A79E3484-5441-4632-8B02-2B9F23416C6A}"/>
              </a:ext>
            </a:extLst>
          </p:cNvPr>
          <p:cNvSpPr txBox="1"/>
          <p:nvPr/>
        </p:nvSpPr>
        <p:spPr>
          <a:xfrm>
            <a:off x="5765085" y="3344861"/>
            <a:ext cx="1338828" cy="369332"/>
          </a:xfrm>
          <a:prstGeom prst="rect">
            <a:avLst/>
          </a:prstGeom>
          <a:noFill/>
        </p:spPr>
        <p:txBody>
          <a:bodyPr wrap="none" rtlCol="0">
            <a:spAutoFit/>
          </a:bodyPr>
          <a:lstStyle/>
          <a:p>
            <a:r>
              <a:rPr kumimoji="1" lang="ja-JP" altLang="en-US" dirty="0"/>
              <a:t>名前を記入</a:t>
            </a:r>
          </a:p>
        </p:txBody>
      </p:sp>
      <p:sp>
        <p:nvSpPr>
          <p:cNvPr id="14" name="テキスト ボックス 13">
            <a:extLst>
              <a:ext uri="{FF2B5EF4-FFF2-40B4-BE49-F238E27FC236}">
                <a16:creationId xmlns:a16="http://schemas.microsoft.com/office/drawing/2014/main" id="{6CB8FCC6-5303-420D-B2D6-A3E7F067167F}"/>
              </a:ext>
            </a:extLst>
          </p:cNvPr>
          <p:cNvSpPr txBox="1"/>
          <p:nvPr/>
        </p:nvSpPr>
        <p:spPr>
          <a:xfrm>
            <a:off x="6627663" y="4053840"/>
            <a:ext cx="960120" cy="276999"/>
          </a:xfrm>
          <a:prstGeom prst="rect">
            <a:avLst/>
          </a:prstGeom>
          <a:noFill/>
        </p:spPr>
        <p:txBody>
          <a:bodyPr wrap="square" rtlCol="0">
            <a:spAutoFit/>
          </a:bodyPr>
          <a:lstStyle/>
          <a:p>
            <a:r>
              <a:rPr kumimoji="1" lang="ja-JP" altLang="en-US" sz="1200" dirty="0"/>
              <a:t>〇〇　〇〇</a:t>
            </a:r>
          </a:p>
        </p:txBody>
      </p:sp>
      <p:cxnSp>
        <p:nvCxnSpPr>
          <p:cNvPr id="15" name="直線矢印コネクタ 14">
            <a:extLst>
              <a:ext uri="{FF2B5EF4-FFF2-40B4-BE49-F238E27FC236}">
                <a16:creationId xmlns:a16="http://schemas.microsoft.com/office/drawing/2014/main" id="{F8EFDF39-B3D8-472C-8DF8-B92A6A229095}"/>
              </a:ext>
            </a:extLst>
          </p:cNvPr>
          <p:cNvCxnSpPr>
            <a:cxnSpLocks/>
          </p:cNvCxnSpPr>
          <p:nvPr/>
        </p:nvCxnSpPr>
        <p:spPr>
          <a:xfrm>
            <a:off x="6438564" y="3648052"/>
            <a:ext cx="266700" cy="4057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1181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0" indent="0">
              <a:buNone/>
            </a:pPr>
            <a:r>
              <a:rPr lang="ja-JP" altLang="en-US" dirty="0"/>
              <a:t>＜作業１＞地域・施設・ハザードリスク</a:t>
            </a:r>
            <a:endParaRPr lang="en-US" altLang="ja-JP" dirty="0"/>
          </a:p>
          <a:p>
            <a:pPr marL="0" indent="0">
              <a:buNone/>
            </a:pPr>
            <a:r>
              <a:rPr lang="ja-JP" altLang="en-US" dirty="0"/>
              <a:t>地図や表に情報をプロットしていきましょう！</a:t>
            </a:r>
            <a:endParaRPr lang="en-US" altLang="ja-JP" dirty="0"/>
          </a:p>
          <a:p>
            <a:pPr marL="0" indent="0">
              <a:buNone/>
            </a:pPr>
            <a:endParaRPr lang="en-US" altLang="ja-JP" dirty="0"/>
          </a:p>
          <a:p>
            <a:pPr marL="0" indent="0">
              <a:buNone/>
            </a:pPr>
            <a:r>
              <a:rPr lang="ja-JP" altLang="en-US" dirty="0"/>
              <a:t>それでは</a:t>
            </a:r>
            <a:r>
              <a:rPr lang="en-US" altLang="ja-JP" dirty="0"/>
              <a:t>…</a:t>
            </a:r>
          </a:p>
          <a:p>
            <a:pPr marL="0" indent="0" algn="ctr">
              <a:buNone/>
            </a:pPr>
            <a:r>
              <a:rPr lang="ja-JP" altLang="en-US" sz="5400" dirty="0"/>
              <a:t>作業開始です！</a:t>
            </a:r>
            <a:endParaRPr lang="en-US" altLang="ja-JP" sz="5400" dirty="0"/>
          </a:p>
          <a:p>
            <a:pPr marL="0" indent="0" algn="ctr">
              <a:buNone/>
            </a:pPr>
            <a:r>
              <a:rPr lang="ja-JP" altLang="en-US" sz="5400" dirty="0"/>
              <a:t>（４）後半　８分で</a:t>
            </a:r>
            <a:endParaRPr lang="en-US" altLang="ja-JP" sz="5400"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43</a:t>
            </a:fld>
            <a:endParaRPr kumimoji="1" lang="ja-JP" altLang="en-US" dirty="0"/>
          </a:p>
        </p:txBody>
      </p:sp>
    </p:spTree>
    <p:extLst>
      <p:ext uri="{BB962C8B-B14F-4D97-AF65-F5344CB8AC3E}">
        <p14:creationId xmlns:p14="http://schemas.microsoft.com/office/powerpoint/2010/main" val="10073435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1795463" indent="-1795463">
              <a:buNone/>
            </a:pPr>
            <a:r>
              <a:rPr lang="ja-JP" altLang="en-US" dirty="0"/>
              <a:t>＜作業２＞計画上の避難経路・過去の災害実績・発生しうる被害の想定</a:t>
            </a:r>
            <a:r>
              <a:rPr lang="en-US" altLang="ja-JP" dirty="0"/>
              <a:t>(</a:t>
            </a:r>
            <a:r>
              <a:rPr lang="ja-JP" altLang="en-US" dirty="0"/>
              <a:t>５分</a:t>
            </a:r>
            <a:r>
              <a:rPr lang="en-US" altLang="ja-JP" dirty="0"/>
              <a:t>)</a:t>
            </a:r>
          </a:p>
          <a:p>
            <a:pPr marL="0" indent="0">
              <a:buNone/>
            </a:pPr>
            <a:r>
              <a:rPr lang="ja-JP" altLang="en-US" dirty="0"/>
              <a:t>　作業１で作成した基本地図・情報をベースに、</a:t>
            </a:r>
            <a:r>
              <a:rPr lang="ja-JP" altLang="en-US" dirty="0">
                <a:solidFill>
                  <a:srgbClr val="FF0000"/>
                </a:solidFill>
              </a:rPr>
              <a:t>避難確保計画上の避難経路を書き込み、</a:t>
            </a:r>
            <a:r>
              <a:rPr lang="ja-JP" altLang="en-US" dirty="0"/>
              <a:t>過去の災害実績を把握したうえ、今後発生しうる被害の想定、避難経路上で注意が必要なこと等の書き込みを行います。</a:t>
            </a:r>
            <a:endParaRPr lang="en-US" altLang="ja-JP" dirty="0"/>
          </a:p>
          <a:p>
            <a:pPr marL="0" indent="0">
              <a:buNone/>
            </a:pPr>
            <a:r>
              <a:rPr lang="ja-JP" altLang="en-US" dirty="0"/>
              <a:t>（１）過去の災害実績</a:t>
            </a:r>
            <a:endParaRPr lang="en-US" altLang="ja-JP" dirty="0"/>
          </a:p>
          <a:p>
            <a:pPr marL="0" indent="0">
              <a:buNone/>
            </a:pPr>
            <a:r>
              <a:rPr lang="ja-JP" altLang="en-US" dirty="0"/>
              <a:t>（２）想定される被害</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44</a:t>
            </a:fld>
            <a:endParaRPr kumimoji="1" lang="ja-JP" altLang="en-US" dirty="0"/>
          </a:p>
        </p:txBody>
      </p:sp>
    </p:spTree>
    <p:extLst>
      <p:ext uri="{BB962C8B-B14F-4D97-AF65-F5344CB8AC3E}">
        <p14:creationId xmlns:p14="http://schemas.microsoft.com/office/powerpoint/2010/main" val="28971402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232322" cy="4967063"/>
          </a:xfrm>
        </p:spPr>
        <p:txBody>
          <a:bodyPr>
            <a:normAutofit/>
          </a:bodyPr>
          <a:lstStyle/>
          <a:p>
            <a:pPr marL="0" indent="0">
              <a:buNone/>
            </a:pPr>
            <a:r>
              <a:rPr lang="ja-JP" altLang="en-US" dirty="0"/>
              <a:t>＜例＞</a:t>
            </a:r>
            <a:endParaRPr lang="en-US" altLang="ja-JP" dirty="0"/>
          </a:p>
          <a:p>
            <a:pPr marL="0" indent="0">
              <a:buNone/>
            </a:pPr>
            <a:r>
              <a:rPr lang="ja-JP" altLang="en-US" dirty="0"/>
              <a:t>（１）過去の災害実績　</a:t>
            </a:r>
            <a:r>
              <a:rPr lang="en-US" altLang="ja-JP" dirty="0"/>
              <a:t>※</a:t>
            </a:r>
            <a:r>
              <a:rPr lang="ja-JP" altLang="en-US" dirty="0"/>
              <a:t>付箋に書いて貼る</a:t>
            </a:r>
          </a:p>
          <a:p>
            <a:pPr marL="0" indent="0">
              <a:buNone/>
            </a:pPr>
            <a:r>
              <a:rPr lang="en-US" altLang="ja-JP" dirty="0"/>
              <a:t>•</a:t>
            </a:r>
            <a:r>
              <a:rPr lang="ja-JP" altLang="en-US" dirty="0"/>
              <a:t>過去に浸水した場所	</a:t>
            </a:r>
          </a:p>
          <a:p>
            <a:pPr marL="358775" indent="0">
              <a:buNone/>
            </a:pPr>
            <a:r>
              <a:rPr lang="ja-JP" altLang="en-US" dirty="0"/>
              <a:t>（住宅地、道路など）浸水常襲場所</a:t>
            </a:r>
          </a:p>
          <a:p>
            <a:pPr marL="0" indent="0">
              <a:buNone/>
            </a:pPr>
            <a:r>
              <a:rPr lang="en-US" altLang="ja-JP" dirty="0"/>
              <a:t>•</a:t>
            </a:r>
            <a:r>
              <a:rPr lang="ja-JP" altLang="en-US" dirty="0"/>
              <a:t>過去に発生した越流・堤防決壊の場所</a:t>
            </a:r>
            <a:endParaRPr lang="en-US" altLang="ja-JP" dirty="0"/>
          </a:p>
          <a:p>
            <a:pPr marL="358775" indent="0">
              <a:buNone/>
            </a:pPr>
            <a:r>
              <a:rPr lang="ja-JP" altLang="en-US" dirty="0"/>
              <a:t>大雨のとき河川からの越流、堤防決壊が発生した場所</a:t>
            </a:r>
          </a:p>
          <a:p>
            <a:pPr marL="0" indent="0">
              <a:buNone/>
            </a:pPr>
            <a:r>
              <a:rPr lang="en-US" altLang="ja-JP" dirty="0"/>
              <a:t>•</a:t>
            </a:r>
            <a:r>
              <a:rPr lang="ja-JP" altLang="en-US" dirty="0"/>
              <a:t>過去に発生した土砂災害の場所</a:t>
            </a:r>
          </a:p>
          <a:p>
            <a:pPr marL="358775" indent="0">
              <a:buNone/>
            </a:pPr>
            <a:r>
              <a:rPr lang="ja-JP" altLang="en-US" dirty="0"/>
              <a:t>大雨のとき土砂災害が発生した場所</a:t>
            </a:r>
          </a:p>
          <a:p>
            <a:pPr marL="0" indent="0">
              <a:buNone/>
            </a:pPr>
            <a:r>
              <a:rPr lang="en-US" altLang="ja-JP" dirty="0"/>
              <a:t>•</a:t>
            </a:r>
            <a:r>
              <a:rPr lang="ja-JP" altLang="en-US" dirty="0"/>
              <a:t>過去に発生した人的被害の場所（死者・負傷者）</a:t>
            </a:r>
            <a:endParaRPr lang="en-US" altLang="ja-JP"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45</a:t>
            </a:fld>
            <a:endParaRPr kumimoji="1" lang="ja-JP" altLang="en-US" dirty="0"/>
          </a:p>
        </p:txBody>
      </p:sp>
    </p:spTree>
    <p:extLst>
      <p:ext uri="{BB962C8B-B14F-4D97-AF65-F5344CB8AC3E}">
        <p14:creationId xmlns:p14="http://schemas.microsoft.com/office/powerpoint/2010/main" val="39084729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49" y="1488166"/>
            <a:ext cx="8232322" cy="4967063"/>
          </a:xfrm>
        </p:spPr>
        <p:txBody>
          <a:bodyPr>
            <a:normAutofit/>
          </a:bodyPr>
          <a:lstStyle/>
          <a:p>
            <a:pPr marL="0" indent="0">
              <a:buNone/>
            </a:pPr>
            <a:r>
              <a:rPr lang="ja-JP" altLang="en-US" dirty="0"/>
              <a:t>＜例＞</a:t>
            </a:r>
            <a:endParaRPr lang="en-US" altLang="ja-JP" dirty="0"/>
          </a:p>
          <a:p>
            <a:pPr marL="0" indent="0">
              <a:buNone/>
            </a:pPr>
            <a:r>
              <a:rPr lang="ja-JP" altLang="en-US" dirty="0"/>
              <a:t>（２）想定される被害</a:t>
            </a:r>
          </a:p>
          <a:p>
            <a:pPr marL="0" indent="0">
              <a:buNone/>
            </a:pPr>
            <a:r>
              <a:rPr lang="ja-JP" altLang="en-US" dirty="0"/>
              <a:t>　過去には発生していないが、今後その発生の恐れ（可能性）がある被害事象及び発生場所を記入してください。</a:t>
            </a:r>
            <a:r>
              <a:rPr lang="ja-JP" altLang="en-US" u="sng" dirty="0"/>
              <a:t>（ハザードマップなどを参考してください）</a:t>
            </a:r>
          </a:p>
          <a:p>
            <a:pPr marL="0" indent="0">
              <a:buNone/>
            </a:pPr>
            <a:r>
              <a:rPr lang="en-US" altLang="ja-JP" dirty="0"/>
              <a:t>•</a:t>
            </a:r>
            <a:r>
              <a:rPr lang="ja-JP" altLang="en-US" dirty="0"/>
              <a:t>想定される浸水場所</a:t>
            </a:r>
            <a:r>
              <a:rPr lang="ja-JP" altLang="en-US" b="1" dirty="0">
                <a:solidFill>
                  <a:srgbClr val="FF0000"/>
                </a:solidFill>
              </a:rPr>
              <a:t>（赤色）</a:t>
            </a:r>
          </a:p>
          <a:p>
            <a:pPr marL="0" indent="0">
              <a:buNone/>
            </a:pPr>
            <a:r>
              <a:rPr lang="en-US" altLang="ja-JP" dirty="0"/>
              <a:t>•</a:t>
            </a:r>
            <a:r>
              <a:rPr lang="ja-JP" altLang="en-US" dirty="0"/>
              <a:t>想定される越流・堤防決壊の発生場所</a:t>
            </a:r>
            <a:r>
              <a:rPr lang="en-US" altLang="ja-JP" b="1" dirty="0">
                <a:solidFill>
                  <a:srgbClr val="FF0000"/>
                </a:solidFill>
              </a:rPr>
              <a:t>×</a:t>
            </a:r>
            <a:r>
              <a:rPr lang="ja-JP" altLang="en-US" b="1" dirty="0">
                <a:solidFill>
                  <a:srgbClr val="FF0000"/>
                </a:solidFill>
              </a:rPr>
              <a:t>（赤色）</a:t>
            </a:r>
          </a:p>
          <a:p>
            <a:pPr marL="0" indent="0">
              <a:buNone/>
            </a:pPr>
            <a:r>
              <a:rPr lang="en-US" altLang="ja-JP" dirty="0"/>
              <a:t>•</a:t>
            </a:r>
            <a:r>
              <a:rPr lang="ja-JP" altLang="en-US" dirty="0"/>
              <a:t>想定される土砂災害発生場所　</a:t>
            </a:r>
            <a:r>
              <a:rPr lang="ja-JP" altLang="en-US" b="1" dirty="0">
                <a:solidFill>
                  <a:srgbClr val="FF0000"/>
                </a:solidFill>
              </a:rPr>
              <a:t>∨∨∨（赤色）</a:t>
            </a:r>
          </a:p>
        </p:txBody>
      </p:sp>
      <p:sp>
        <p:nvSpPr>
          <p:cNvPr id="4" name="楕円 3"/>
          <p:cNvSpPr/>
          <p:nvPr/>
        </p:nvSpPr>
        <p:spPr>
          <a:xfrm>
            <a:off x="5453743" y="4147457"/>
            <a:ext cx="1121229" cy="457200"/>
          </a:xfrm>
          <a:prstGeom prst="ellipse">
            <a:avLst/>
          </a:prstGeom>
          <a:pattFill prst="wdUpDiag">
            <a:fgClr>
              <a:srgbClr val="FF0000"/>
            </a:fgClr>
            <a:bgClr>
              <a:schemeClr val="bg1"/>
            </a:bgClr>
          </a:patt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46</a:t>
            </a:fld>
            <a:endParaRPr kumimoji="1" lang="ja-JP" altLang="en-US" dirty="0"/>
          </a:p>
        </p:txBody>
      </p:sp>
    </p:spTree>
    <p:extLst>
      <p:ext uri="{BB962C8B-B14F-4D97-AF65-F5344CB8AC3E}">
        <p14:creationId xmlns:p14="http://schemas.microsoft.com/office/powerpoint/2010/main" val="37418835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ステップ１　情報の見える化</a:t>
            </a:r>
            <a:endParaRPr lang="en-US" altLang="ja-JP" u="sng" dirty="0"/>
          </a:p>
          <a:p>
            <a:pPr marL="1795463" indent="-1795463">
              <a:buNone/>
            </a:pPr>
            <a:r>
              <a:rPr lang="ja-JP" altLang="en-US" dirty="0"/>
              <a:t>＜作業２＞計画上の避難経路・過去の災害実績・発生しうる被害の想定</a:t>
            </a:r>
            <a:r>
              <a:rPr lang="en-US" altLang="ja-JP" dirty="0"/>
              <a:t>(</a:t>
            </a:r>
            <a:r>
              <a:rPr lang="ja-JP" altLang="en-US" dirty="0"/>
              <a:t>５分</a:t>
            </a:r>
            <a:r>
              <a:rPr lang="en-US" altLang="ja-JP" dirty="0"/>
              <a:t>)</a:t>
            </a:r>
          </a:p>
          <a:p>
            <a:pPr marL="0" indent="0">
              <a:buNone/>
            </a:pPr>
            <a:r>
              <a:rPr lang="ja-JP" altLang="en-US" dirty="0"/>
              <a:t>　</a:t>
            </a:r>
            <a:endParaRPr lang="en-US" altLang="ja-JP" dirty="0"/>
          </a:p>
          <a:p>
            <a:pPr marL="0" indent="0">
              <a:buNone/>
            </a:pPr>
            <a:r>
              <a:rPr lang="ja-JP" altLang="en-US" u="sng" dirty="0">
                <a:solidFill>
                  <a:schemeClr val="tx1">
                    <a:lumMod val="95000"/>
                    <a:lumOff val="5000"/>
                  </a:schemeClr>
                </a:solidFill>
              </a:rPr>
              <a:t>知っている情報については、付箋へ記入又は地図へ直書きしてください。</a:t>
            </a:r>
            <a:endParaRPr lang="en-US" altLang="ja-JP" u="sng" dirty="0">
              <a:solidFill>
                <a:schemeClr val="tx1">
                  <a:lumMod val="95000"/>
                  <a:lumOff val="5000"/>
                </a:schemeClr>
              </a:solidFill>
            </a:endParaRP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47</a:t>
            </a:fld>
            <a:endParaRPr kumimoji="1" lang="ja-JP" altLang="en-US" dirty="0"/>
          </a:p>
        </p:txBody>
      </p:sp>
    </p:spTree>
    <p:extLst>
      <p:ext uri="{BB962C8B-B14F-4D97-AF65-F5344CB8AC3E}">
        <p14:creationId xmlns:p14="http://schemas.microsoft.com/office/powerpoint/2010/main" val="28127888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28650" y="3173186"/>
            <a:ext cx="7886700" cy="2518954"/>
          </a:xfrm>
        </p:spPr>
        <p:txBody>
          <a:bodyPr anchor="ctr">
            <a:normAutofit fontScale="92500" lnSpcReduction="20000"/>
          </a:bodyPr>
          <a:lstStyle/>
          <a:p>
            <a:pPr marL="0" indent="0" algn="ctr">
              <a:buNone/>
            </a:pPr>
            <a:r>
              <a:rPr lang="ja-JP" altLang="en-US" sz="3600" dirty="0"/>
              <a:t>～　休憩時間　～</a:t>
            </a:r>
            <a:endParaRPr lang="en-US" altLang="ja-JP" sz="3600" dirty="0"/>
          </a:p>
          <a:p>
            <a:pPr marL="0" indent="0" algn="ctr">
              <a:buNone/>
            </a:pPr>
            <a:endParaRPr lang="en-US" altLang="ja-JP" sz="3600" dirty="0"/>
          </a:p>
          <a:p>
            <a:pPr marL="449263" indent="-449263">
              <a:buNone/>
            </a:pPr>
            <a:r>
              <a:rPr lang="en-US" altLang="ja-JP" sz="3500" dirty="0"/>
              <a:t>※</a:t>
            </a:r>
            <a:r>
              <a:rPr lang="ja-JP" altLang="en-US" sz="3500" dirty="0"/>
              <a:t>ステップ１で完成させた成果は、カード配置のままで、ステップ２のワークを行います。片づけずにそのままでお願いします。</a:t>
            </a:r>
            <a:endParaRPr lang="en-US" altLang="ja-JP" sz="3500"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48</a:t>
            </a:fld>
            <a:endParaRPr kumimoji="1" lang="ja-JP" altLang="en-US" dirty="0"/>
          </a:p>
        </p:txBody>
      </p:sp>
    </p:spTree>
    <p:extLst>
      <p:ext uri="{BB962C8B-B14F-4D97-AF65-F5344CB8AC3E}">
        <p14:creationId xmlns:p14="http://schemas.microsoft.com/office/powerpoint/2010/main" val="1792781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49</a:t>
            </a:fld>
            <a:endParaRPr kumimoji="1" lang="ja-JP" altLang="en-US" dirty="0"/>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3694922"/>
            <a:ext cx="7886700" cy="1436915"/>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230827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１．ＤＩＧの目的</a:t>
            </a:r>
            <a:endParaRPr kumimoji="1" lang="ja-JP" altLang="en-US" sz="3200" dirty="0"/>
          </a:p>
        </p:txBody>
      </p:sp>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ＤＩＧ（図上訓練）で実施すること</a:t>
            </a:r>
            <a:endParaRPr kumimoji="1" lang="en-US" altLang="ja-JP" u="sng" dirty="0"/>
          </a:p>
          <a:p>
            <a:pPr marL="714375" indent="-714375">
              <a:buNone/>
            </a:pPr>
            <a:r>
              <a:rPr lang="ja-JP" altLang="en-US" dirty="0"/>
              <a:t>１）情報の見える化</a:t>
            </a:r>
            <a:endParaRPr lang="en-US" altLang="ja-JP"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dirty="0"/>
              <a:t>２）図上イメージゲーム</a:t>
            </a:r>
            <a:endParaRPr lang="en-US" altLang="ja-JP"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dirty="0"/>
              <a:t>３）気づきシートによる整理</a:t>
            </a:r>
            <a:endParaRPr lang="en-US" altLang="ja-JP"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a:t>
            </a:fld>
            <a:endParaRPr kumimoji="1" lang="ja-JP" altLang="en-US" dirty="0"/>
          </a:p>
        </p:txBody>
      </p:sp>
    </p:spTree>
    <p:extLst>
      <p:ext uri="{BB962C8B-B14F-4D97-AF65-F5344CB8AC3E}">
        <p14:creationId xmlns:p14="http://schemas.microsoft.com/office/powerpoint/2010/main" val="26732894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ステップ１の成果をもとに、イメージゲームを進めます。</a:t>
            </a:r>
            <a:endParaRPr lang="en-US" altLang="ja-JP" dirty="0"/>
          </a:p>
          <a:p>
            <a:pPr marL="0" indent="0">
              <a:buNone/>
            </a:pPr>
            <a:r>
              <a:rPr lang="ja-JP" altLang="en-US" dirty="0"/>
              <a:t>（１）訓練想定・状況の付与</a:t>
            </a:r>
            <a:endParaRPr lang="en-US" altLang="ja-JP" dirty="0"/>
          </a:p>
          <a:p>
            <a:pPr marL="0" indent="0">
              <a:buNone/>
            </a:pPr>
            <a:r>
              <a:rPr lang="ja-JP" altLang="en-US" dirty="0"/>
              <a:t>　ファシリテーターは、プレイヤーに訓練想定と各場面における仮想状況を付与します。</a:t>
            </a:r>
            <a:endParaRPr lang="en-US" altLang="ja-JP" dirty="0"/>
          </a:p>
          <a:p>
            <a:pPr marL="0" indent="0">
              <a:buNone/>
            </a:pPr>
            <a:r>
              <a:rPr lang="ja-JP" altLang="en-US" dirty="0"/>
              <a:t>（２）判断等の確認・図上整理</a:t>
            </a:r>
            <a:endParaRPr lang="en-US" altLang="ja-JP" dirty="0"/>
          </a:p>
          <a:p>
            <a:pPr marL="0" indent="0">
              <a:buNone/>
            </a:pPr>
            <a:r>
              <a:rPr lang="ja-JP" altLang="en-US" dirty="0"/>
              <a:t>　場面・時系列に沿って、ファシリテーターが質問をしていき、プレイヤーに判断・対応等を仰ぎます。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50</a:t>
            </a:fld>
            <a:endParaRPr kumimoji="1" lang="ja-JP" altLang="en-US" dirty="0"/>
          </a:p>
        </p:txBody>
      </p:sp>
    </p:spTree>
    <p:extLst>
      <p:ext uri="{BB962C8B-B14F-4D97-AF65-F5344CB8AC3E}">
        <p14:creationId xmlns:p14="http://schemas.microsoft.com/office/powerpoint/2010/main" val="6848122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p>
          <a:p>
            <a:pPr marL="0" indent="0">
              <a:buNone/>
            </a:pPr>
            <a:endParaRPr lang="en-US" altLang="ja-JP" u="sng" dirty="0">
              <a:solidFill>
                <a:schemeClr val="tx1">
                  <a:lumMod val="95000"/>
                  <a:lumOff val="5000"/>
                </a:schemeClr>
              </a:solidFill>
            </a:endParaRPr>
          </a:p>
          <a:p>
            <a:pPr marL="0" indent="0">
              <a:buNone/>
            </a:pPr>
            <a:r>
              <a:rPr lang="ja-JP" altLang="en-US" u="sng" dirty="0">
                <a:solidFill>
                  <a:schemeClr val="tx1">
                    <a:lumMod val="95000"/>
                    <a:lumOff val="5000"/>
                  </a:schemeClr>
                </a:solidFill>
              </a:rPr>
              <a:t>ファシリテーターは、基本的に準備したシナリオに沿って進行していきます。</a:t>
            </a:r>
            <a:endParaRPr lang="en-US" altLang="ja-JP" u="sng" dirty="0">
              <a:solidFill>
                <a:schemeClr val="tx1">
                  <a:lumMod val="95000"/>
                  <a:lumOff val="5000"/>
                </a:schemeClr>
              </a:solidFill>
            </a:endParaRPr>
          </a:p>
          <a:p>
            <a:pPr marL="0" indent="0">
              <a:buNone/>
            </a:pPr>
            <a:r>
              <a:rPr lang="en-US" altLang="ja-JP" u="sng" dirty="0">
                <a:solidFill>
                  <a:schemeClr val="tx1">
                    <a:lumMod val="95000"/>
                    <a:lumOff val="5000"/>
                  </a:schemeClr>
                </a:solidFill>
              </a:rPr>
              <a:t>※</a:t>
            </a:r>
            <a:r>
              <a:rPr lang="ja-JP" altLang="en-US" u="sng" dirty="0">
                <a:solidFill>
                  <a:schemeClr val="tx1">
                    <a:lumMod val="95000"/>
                    <a:lumOff val="5000"/>
                  </a:schemeClr>
                </a:solidFill>
              </a:rPr>
              <a:t>訓練想定の範囲で、ファシリテーターがシナリオ以外の状況付与・質問を行うこともあります。</a:t>
            </a:r>
            <a:endParaRPr lang="en-US" altLang="ja-JP" u="sng" dirty="0">
              <a:solidFill>
                <a:schemeClr val="tx1">
                  <a:lumMod val="95000"/>
                  <a:lumOff val="5000"/>
                </a:schemeClr>
              </a:solidFill>
            </a:endParaRP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51</a:t>
            </a:fld>
            <a:endParaRPr kumimoji="1" lang="ja-JP" altLang="en-US" dirty="0"/>
          </a:p>
        </p:txBody>
      </p:sp>
    </p:spTree>
    <p:extLst>
      <p:ext uri="{BB962C8B-B14F-4D97-AF65-F5344CB8AC3E}">
        <p14:creationId xmlns:p14="http://schemas.microsoft.com/office/powerpoint/2010/main" val="36537998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（３）訓練の前提（例）</a:t>
            </a:r>
            <a:endParaRPr lang="en-US" altLang="ja-JP" dirty="0"/>
          </a:p>
          <a:p>
            <a:pPr marL="0" indent="0">
              <a:buNone/>
            </a:pPr>
            <a:r>
              <a:rPr lang="ja-JP" altLang="en-US" dirty="0"/>
              <a:t>・施設管理者は在勤し、防災体制に入れる状態にあることとします。（職員勤務人員表のとおり。総括指揮者不在は想定しない）</a:t>
            </a:r>
          </a:p>
          <a:p>
            <a:pPr marL="0" indent="0">
              <a:buNone/>
            </a:pPr>
            <a:r>
              <a:rPr lang="ja-JP" altLang="en-US" dirty="0"/>
              <a:t>・○○地区内の中で避難することを検討してください。</a:t>
            </a:r>
          </a:p>
          <a:p>
            <a:pPr marL="0" indent="0">
              <a:buNone/>
            </a:pPr>
            <a:r>
              <a:rPr lang="ja-JP" altLang="en-US" dirty="0"/>
              <a:t>・ショートステイの方は、金曜日は利用せず、土曜日にチェックインを予定（滞在期間４日間予定）しています。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52</a:t>
            </a:fld>
            <a:endParaRPr kumimoji="1" lang="ja-JP" altLang="en-US" dirty="0"/>
          </a:p>
        </p:txBody>
      </p:sp>
    </p:spTree>
    <p:extLst>
      <p:ext uri="{BB962C8B-B14F-4D97-AF65-F5344CB8AC3E}">
        <p14:creationId xmlns:p14="http://schemas.microsoft.com/office/powerpoint/2010/main" val="24432225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endParaRPr lang="en-US" altLang="ja-JP" dirty="0"/>
          </a:p>
          <a:p>
            <a:pPr marL="0" indent="0">
              <a:buNone/>
            </a:pPr>
            <a:r>
              <a:rPr lang="ja-JP" altLang="en-US" dirty="0">
                <a:solidFill>
                  <a:srgbClr val="FF0000"/>
                </a:solidFill>
              </a:rPr>
              <a:t>！注意事項！</a:t>
            </a:r>
            <a:endParaRPr lang="en-US" altLang="ja-JP" dirty="0">
              <a:solidFill>
                <a:srgbClr val="FF0000"/>
              </a:solidFill>
            </a:endParaRPr>
          </a:p>
          <a:p>
            <a:pPr marL="0" indent="0">
              <a:buNone/>
            </a:pPr>
            <a:r>
              <a:rPr lang="ja-JP" altLang="en-US" dirty="0">
                <a:solidFill>
                  <a:srgbClr val="FF0000"/>
                </a:solidFill>
              </a:rPr>
              <a:t>　自施設の避難確保計画の内容に基づいて実施・対応してください。</a:t>
            </a:r>
          </a:p>
          <a:p>
            <a:pPr marL="0" indent="0">
              <a:buNone/>
            </a:pPr>
            <a:endParaRPr lang="ja-JP" altLang="en-US"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53</a:t>
            </a:fld>
            <a:endParaRPr kumimoji="1" lang="ja-JP" altLang="en-US" dirty="0"/>
          </a:p>
        </p:txBody>
      </p:sp>
    </p:spTree>
    <p:extLst>
      <p:ext uri="{BB962C8B-B14F-4D97-AF65-F5344CB8AC3E}">
        <p14:creationId xmlns:p14="http://schemas.microsoft.com/office/powerpoint/2010/main" val="2680507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817547"/>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r>
              <a:rPr lang="ja-JP" altLang="en-US" dirty="0"/>
              <a:t>＜訓練想定（例：洪水）＞</a:t>
            </a:r>
            <a:endParaRPr lang="en-US" altLang="ja-JP" dirty="0"/>
          </a:p>
          <a:p>
            <a:pPr marL="0" indent="0">
              <a:buNone/>
            </a:pPr>
            <a:r>
              <a:rPr lang="ja-JP" altLang="en-US" u="sng" dirty="0"/>
              <a:t>「台風による大雨洪水」「休日に上陸」</a:t>
            </a:r>
          </a:p>
          <a:p>
            <a:pPr marL="0" indent="0">
              <a:buNone/>
            </a:pPr>
            <a:r>
              <a:rPr lang="en-US" altLang="ja-JP" dirty="0"/>
              <a:t>a. </a:t>
            </a:r>
            <a:r>
              <a:rPr lang="ja-JP" altLang="en-US" dirty="0"/>
              <a:t>今日は令和５年７月１４日（金）の午後１時</a:t>
            </a:r>
            <a:endParaRPr lang="en-US" altLang="ja-JP" dirty="0"/>
          </a:p>
          <a:p>
            <a:pPr marL="0" indent="0">
              <a:buNone/>
            </a:pPr>
            <a:r>
              <a:rPr lang="ja-JP" altLang="en-US" dirty="0"/>
              <a:t>　施設・利用者等の状況は防災マップのとおり</a:t>
            </a:r>
            <a:endParaRPr lang="en-US" altLang="ja-JP" dirty="0"/>
          </a:p>
          <a:p>
            <a:pPr marL="0" indent="0">
              <a:buNone/>
            </a:pPr>
            <a:r>
              <a:rPr lang="ja-JP" altLang="en-US" dirty="0"/>
              <a:t>　各職員の勤務状況は勤務人員表のとおり</a:t>
            </a:r>
          </a:p>
          <a:p>
            <a:pPr marL="358775" indent="-358775">
              <a:buNone/>
            </a:pPr>
            <a:r>
              <a:rPr lang="en-US" altLang="ja-JP" dirty="0"/>
              <a:t>b. </a:t>
            </a:r>
            <a:r>
              <a:rPr lang="ja-JP" altLang="en-US" dirty="0"/>
              <a:t>南の海上には動きの遅い台風があり、２日前（７月１２日（水））から雨は降ったり止んだりの状態が続いており、ときどき激しく降っています。</a:t>
            </a:r>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54</a:t>
            </a:fld>
            <a:endParaRPr kumimoji="1" lang="ja-JP" altLang="en-US" dirty="0"/>
          </a:p>
        </p:txBody>
      </p:sp>
    </p:spTree>
    <p:extLst>
      <p:ext uri="{BB962C8B-B14F-4D97-AF65-F5344CB8AC3E}">
        <p14:creationId xmlns:p14="http://schemas.microsoft.com/office/powerpoint/2010/main" val="4591304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ステップ２　図上イメージゲーム　</a:t>
            </a:r>
            <a:r>
              <a:rPr lang="en-US" altLang="ja-JP" u="sng" dirty="0"/>
              <a:t>60</a:t>
            </a:r>
            <a:r>
              <a:rPr lang="ja-JP" altLang="en-US" u="sng" dirty="0"/>
              <a:t>分</a:t>
            </a:r>
            <a:endParaRPr lang="en-US" altLang="ja-JP" u="sng" dirty="0"/>
          </a:p>
          <a:p>
            <a:pPr marL="0" indent="0">
              <a:buNone/>
            </a:pPr>
            <a:endParaRPr lang="en-US" altLang="ja-JP" dirty="0"/>
          </a:p>
          <a:p>
            <a:pPr marL="0" indent="0">
              <a:buNone/>
            </a:pPr>
            <a:r>
              <a:rPr lang="ja-JP" altLang="en-US" dirty="0"/>
              <a:t>それでは</a:t>
            </a:r>
            <a:r>
              <a:rPr lang="en-US" altLang="ja-JP" dirty="0"/>
              <a:t>…</a:t>
            </a:r>
          </a:p>
          <a:p>
            <a:pPr marL="0" indent="0">
              <a:buNone/>
            </a:pPr>
            <a:endParaRPr lang="en-US" altLang="ja-JP" dirty="0"/>
          </a:p>
          <a:p>
            <a:pPr marL="0" indent="0" algn="ctr">
              <a:buNone/>
            </a:pPr>
            <a:r>
              <a:rPr lang="ja-JP" altLang="en-US" sz="4000" dirty="0"/>
              <a:t>訓練開始です！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55</a:t>
            </a:fld>
            <a:endParaRPr kumimoji="1" lang="ja-JP" altLang="en-US" dirty="0"/>
          </a:p>
        </p:txBody>
      </p:sp>
    </p:spTree>
    <p:extLst>
      <p:ext uri="{BB962C8B-B14F-4D97-AF65-F5344CB8AC3E}">
        <p14:creationId xmlns:p14="http://schemas.microsoft.com/office/powerpoint/2010/main" val="27855660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u="sng" dirty="0"/>
              <a:t>フェーズ１</a:t>
            </a:r>
            <a:endParaRPr lang="en-US" altLang="ja-JP" u="sng" dirty="0"/>
          </a:p>
          <a:p>
            <a:pPr marL="0" indent="0">
              <a:buNone/>
            </a:pPr>
            <a:r>
              <a:rPr lang="en-US" altLang="ja-JP" dirty="0"/>
              <a:t>a.</a:t>
            </a:r>
            <a:r>
              <a:rPr lang="ja-JP" altLang="en-US" dirty="0"/>
              <a:t>７月１４日（金）の午後１時</a:t>
            </a:r>
            <a:endParaRPr lang="en-US" altLang="ja-JP" dirty="0"/>
          </a:p>
          <a:p>
            <a:pPr marL="0" indent="0">
              <a:buNone/>
            </a:pPr>
            <a:r>
              <a:rPr lang="ja-JP" altLang="en-US" dirty="0"/>
              <a:t>　気象台は○市にレベル２大雨、</a:t>
            </a:r>
            <a:endParaRPr lang="en-US" altLang="ja-JP" dirty="0"/>
          </a:p>
          <a:p>
            <a:pPr marL="0" indent="0">
              <a:buNone/>
            </a:pPr>
            <a:r>
              <a:rPr lang="ja-JP" altLang="en-US" dirty="0"/>
              <a:t>　　レベル２氾濫注意報を発表。</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56</a:t>
            </a:fld>
            <a:endParaRPr kumimoji="1" lang="ja-JP" altLang="en-US" dirty="0"/>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5947" y="2756611"/>
            <a:ext cx="2438078" cy="3464805"/>
          </a:xfrm>
          <a:prstGeom prst="rect">
            <a:avLst/>
          </a:prstGeom>
        </p:spPr>
      </p:pic>
    </p:spTree>
    <p:extLst>
      <p:ext uri="{BB962C8B-B14F-4D97-AF65-F5344CB8AC3E}">
        <p14:creationId xmlns:p14="http://schemas.microsoft.com/office/powerpoint/2010/main" val="19829923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fontScale="85000" lnSpcReduction="20000"/>
          </a:bodyPr>
          <a:lstStyle/>
          <a:p>
            <a:pPr marL="0" indent="0">
              <a:buNone/>
            </a:pPr>
            <a:r>
              <a:rPr lang="ja-JP" altLang="en-US" u="sng" dirty="0"/>
              <a:t>フェーズ１</a:t>
            </a:r>
            <a:endParaRPr lang="en-US" altLang="ja-JP" u="sng" dirty="0"/>
          </a:p>
          <a:p>
            <a:pPr marL="0" indent="0" algn="ctr">
              <a:buNone/>
            </a:pPr>
            <a:r>
              <a:rPr lang="ja-JP" altLang="en-US" dirty="0"/>
              <a:t>～グループワーク（１５分）～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あらかじめ準備したシナリオの内容に沿い、以下のことに取り組みます</a:t>
            </a:r>
            <a:endParaRPr lang="en-US" altLang="ja-JP" dirty="0"/>
          </a:p>
          <a:p>
            <a:pPr marL="269875" indent="0">
              <a:buNone/>
            </a:pPr>
            <a:r>
              <a:rPr lang="ja-JP" altLang="en-US" dirty="0"/>
              <a:t>①職員勤務体制の見直し</a:t>
            </a:r>
            <a:r>
              <a:rPr lang="en-US" altLang="ja-JP" dirty="0"/>
              <a:t>※</a:t>
            </a:r>
            <a:r>
              <a:rPr lang="ja-JP" altLang="en-US" dirty="0"/>
              <a:t>プレーヤーも巻き込んで（</a:t>
            </a:r>
            <a:r>
              <a:rPr lang="en-US" altLang="ja-JP" dirty="0"/>
              <a:t>8</a:t>
            </a:r>
            <a:r>
              <a:rPr lang="ja-JP" altLang="en-US" dirty="0"/>
              <a:t>分）</a:t>
            </a:r>
            <a:endParaRPr lang="en-US" altLang="ja-JP" dirty="0"/>
          </a:p>
          <a:p>
            <a:pPr marL="269875" indent="0">
              <a:buNone/>
            </a:pPr>
            <a:r>
              <a:rPr lang="ja-JP" altLang="en-US" dirty="0"/>
              <a:t>②各プレーヤーへ質問を投げかけます。</a:t>
            </a:r>
            <a:endParaRPr lang="en-US" altLang="ja-JP" dirty="0"/>
          </a:p>
          <a:p>
            <a:pPr marL="269875" indent="0">
              <a:buNone/>
            </a:pPr>
            <a:r>
              <a:rPr lang="ja-JP" altLang="en-US" dirty="0"/>
              <a:t>（</a:t>
            </a:r>
            <a:r>
              <a:rPr lang="en-US" altLang="ja-JP" dirty="0"/>
              <a:t>8</a:t>
            </a:r>
            <a:r>
              <a:rPr lang="ja-JP" altLang="en-US" dirty="0"/>
              <a:t>分）</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57</a:t>
            </a:fld>
            <a:endParaRPr kumimoji="1" lang="ja-JP" altLang="en-US" dirty="0"/>
          </a:p>
        </p:txBody>
      </p:sp>
    </p:spTree>
    <p:extLst>
      <p:ext uri="{BB962C8B-B14F-4D97-AF65-F5344CB8AC3E}">
        <p14:creationId xmlns:p14="http://schemas.microsoft.com/office/powerpoint/2010/main" val="16823982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a:extLst>
              <a:ext uri="{28A0092B-C50C-407E-A947-70E740481C1C}">
                <a14:useLocalDpi xmlns:a14="http://schemas.microsoft.com/office/drawing/2010/main" val="0"/>
              </a:ext>
            </a:extLst>
          </a:blip>
          <a:srcRect l="2589" t="9040" r="1805" b="8749"/>
          <a:stretch/>
        </p:blipFill>
        <p:spPr>
          <a:xfrm>
            <a:off x="1795750" y="3283432"/>
            <a:ext cx="5266062" cy="3205909"/>
          </a:xfrm>
          <a:prstGeom prst="rect">
            <a:avLst/>
          </a:prstGeom>
        </p:spPr>
      </p:pic>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u="sng" dirty="0"/>
              <a:t>フェーズ１</a:t>
            </a:r>
            <a:endParaRPr lang="en-US" altLang="ja-JP" u="sng" dirty="0"/>
          </a:p>
          <a:p>
            <a:pPr marL="0" indent="0" algn="ctr">
              <a:buNone/>
            </a:pPr>
            <a:r>
              <a:rPr lang="ja-JP" altLang="en-US" dirty="0"/>
              <a:t>～グループワーク（１５分）～</a:t>
            </a:r>
            <a:endParaRPr lang="en-US" altLang="ja-JP" dirty="0"/>
          </a:p>
          <a:p>
            <a:pPr marL="0" indent="0">
              <a:buNone/>
            </a:pPr>
            <a:r>
              <a:rPr lang="ja-JP" altLang="en-US" dirty="0"/>
              <a:t>職員勤務人員表による体制検討</a:t>
            </a:r>
            <a:endParaRPr lang="en-US" altLang="ja-JP" dirty="0"/>
          </a:p>
          <a:p>
            <a:pPr marL="0" indent="0">
              <a:buNone/>
            </a:pPr>
            <a:r>
              <a:rPr lang="ja-JP" altLang="en-US" dirty="0"/>
              <a:t>（例）</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58</a:t>
            </a:fld>
            <a:endParaRPr kumimoji="1" lang="ja-JP" altLang="en-US" dirty="0"/>
          </a:p>
        </p:txBody>
      </p:sp>
      <p:cxnSp>
        <p:nvCxnSpPr>
          <p:cNvPr id="7" name="直線矢印コネクタ 6">
            <a:extLst>
              <a:ext uri="{FF2B5EF4-FFF2-40B4-BE49-F238E27FC236}">
                <a16:creationId xmlns:a16="http://schemas.microsoft.com/office/drawing/2014/main" id="{1DF72828-82F4-4B9F-ABE6-5F24E16AF626}"/>
              </a:ext>
            </a:extLst>
          </p:cNvPr>
          <p:cNvCxnSpPr>
            <a:cxnSpLocks/>
            <a:stCxn id="8" idx="2"/>
          </p:cNvCxnSpPr>
          <p:nvPr/>
        </p:nvCxnSpPr>
        <p:spPr>
          <a:xfrm flipH="1">
            <a:off x="5607594" y="3416422"/>
            <a:ext cx="1719572" cy="28543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 name="テキスト ボックス 7">
            <a:extLst>
              <a:ext uri="{FF2B5EF4-FFF2-40B4-BE49-F238E27FC236}">
                <a16:creationId xmlns:a16="http://schemas.microsoft.com/office/drawing/2014/main" id="{7A8FEF67-1331-4A53-A266-1CD09404F301}"/>
              </a:ext>
            </a:extLst>
          </p:cNvPr>
          <p:cNvSpPr txBox="1"/>
          <p:nvPr/>
        </p:nvSpPr>
        <p:spPr>
          <a:xfrm>
            <a:off x="6542336" y="2770091"/>
            <a:ext cx="1569660" cy="646331"/>
          </a:xfrm>
          <a:prstGeom prst="rect">
            <a:avLst/>
          </a:prstGeom>
          <a:noFill/>
        </p:spPr>
        <p:txBody>
          <a:bodyPr wrap="none" rtlCol="0">
            <a:spAutoFit/>
          </a:bodyPr>
          <a:lstStyle/>
          <a:p>
            <a:r>
              <a:rPr kumimoji="1" lang="ja-JP" altLang="en-US" dirty="0"/>
              <a:t>見直し内容を</a:t>
            </a:r>
            <a:endParaRPr kumimoji="1" lang="en-US" altLang="ja-JP" dirty="0"/>
          </a:p>
          <a:p>
            <a:r>
              <a:rPr kumimoji="1" lang="ja-JP" altLang="en-US" b="1" dirty="0">
                <a:solidFill>
                  <a:srgbClr val="FF0000"/>
                </a:solidFill>
              </a:rPr>
              <a:t>赤字</a:t>
            </a:r>
            <a:r>
              <a:rPr kumimoji="1" lang="ja-JP" altLang="en-US" dirty="0"/>
              <a:t>で記入</a:t>
            </a:r>
          </a:p>
        </p:txBody>
      </p:sp>
      <p:cxnSp>
        <p:nvCxnSpPr>
          <p:cNvPr id="12" name="直線矢印コネクタ 11">
            <a:extLst>
              <a:ext uri="{FF2B5EF4-FFF2-40B4-BE49-F238E27FC236}">
                <a16:creationId xmlns:a16="http://schemas.microsoft.com/office/drawing/2014/main" id="{1DF72828-82F4-4B9F-ABE6-5F24E16AF626}"/>
              </a:ext>
            </a:extLst>
          </p:cNvPr>
          <p:cNvCxnSpPr>
            <a:cxnSpLocks/>
          </p:cNvCxnSpPr>
          <p:nvPr/>
        </p:nvCxnSpPr>
        <p:spPr>
          <a:xfrm flipH="1">
            <a:off x="5475383" y="3279899"/>
            <a:ext cx="1066953" cy="13507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546596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u="sng" dirty="0"/>
              <a:t>フェーズ１</a:t>
            </a:r>
            <a:endParaRPr lang="en-US" altLang="ja-JP" u="sng"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～グループワーク（１５分）～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59</a:t>
            </a:fld>
            <a:endParaRPr kumimoji="1" lang="ja-JP" altLang="en-US" dirty="0"/>
          </a:p>
        </p:txBody>
      </p:sp>
    </p:spTree>
    <p:extLst>
      <p:ext uri="{BB962C8B-B14F-4D97-AF65-F5344CB8AC3E}">
        <p14:creationId xmlns:p14="http://schemas.microsoft.com/office/powerpoint/2010/main" val="2686417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（参考）自施設の避難確保計画について</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ア	避難確保計画とは</a:t>
            </a:r>
          </a:p>
          <a:p>
            <a:pPr marL="0" indent="0">
              <a:buNone/>
            </a:pPr>
            <a:r>
              <a:rPr lang="en-US" altLang="ja-JP" dirty="0"/>
              <a:t>※</a:t>
            </a:r>
            <a:r>
              <a:rPr lang="ja-JP" altLang="en-US" dirty="0"/>
              <a:t>背景と計画制度概要</a:t>
            </a: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a:t>
            </a:fld>
            <a:endParaRPr kumimoji="1" lang="ja-JP" altLang="en-US" dirty="0"/>
          </a:p>
        </p:txBody>
      </p:sp>
    </p:spTree>
    <p:extLst>
      <p:ext uri="{BB962C8B-B14F-4D97-AF65-F5344CB8AC3E}">
        <p14:creationId xmlns:p14="http://schemas.microsoft.com/office/powerpoint/2010/main" val="19567811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lnSpcReduction="10000"/>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lnSpc>
                <a:spcPct val="120000"/>
              </a:lnSpc>
              <a:buNone/>
            </a:pPr>
            <a:r>
              <a:rPr lang="en-US" altLang="ja-JP" dirty="0"/>
              <a:t>a.</a:t>
            </a:r>
            <a:r>
              <a:rPr lang="ja-JP" altLang="en-US" dirty="0"/>
              <a:t>７月１５日（土）午前１０時</a:t>
            </a:r>
            <a:endParaRPr lang="en-US" altLang="ja-JP" dirty="0"/>
          </a:p>
          <a:p>
            <a:pPr marL="0" indent="0">
              <a:lnSpc>
                <a:spcPct val="120000"/>
              </a:lnSpc>
              <a:buNone/>
            </a:pPr>
            <a:r>
              <a:rPr lang="ja-JP" altLang="en-US" dirty="0"/>
              <a:t>　台風は高知県東部に上陸。</a:t>
            </a:r>
          </a:p>
          <a:p>
            <a:pPr marL="0" indent="0">
              <a:lnSpc>
                <a:spcPct val="120000"/>
              </a:lnSpc>
              <a:buNone/>
            </a:pPr>
            <a:r>
              <a:rPr lang="en-US" altLang="ja-JP" dirty="0"/>
              <a:t>b.</a:t>
            </a:r>
            <a:r>
              <a:rPr lang="ja-JP" altLang="en-US" dirty="0"/>
              <a:t> 朝になって雨が急に激しくなり、同日同時刻、気象台は、○市にレベル３大雨警報、レベル３氾濫警報を発表。市は防災無線でこの情報を流すと同時に、</a:t>
            </a:r>
            <a:r>
              <a:rPr lang="en-US" altLang="ja-JP" dirty="0"/>
              <a:t>｢</a:t>
            </a:r>
            <a:r>
              <a:rPr lang="ja-JP" altLang="en-US" dirty="0"/>
              <a:t>低地での浸水害や土砂災害に厳重に警戒するよう</a:t>
            </a:r>
            <a:r>
              <a:rPr lang="en-US" altLang="ja-JP" dirty="0"/>
              <a:t>｣</a:t>
            </a:r>
            <a:r>
              <a:rPr lang="ja-JP" altLang="en-US" dirty="0"/>
              <a:t>呼びかけています。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60</a:t>
            </a:fld>
            <a:endParaRPr kumimoji="1" lang="ja-JP" altLang="en-US" dirty="0"/>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824" y="692062"/>
            <a:ext cx="2302526" cy="3263657"/>
          </a:xfrm>
          <a:prstGeom prst="rect">
            <a:avLst/>
          </a:prstGeom>
        </p:spPr>
      </p:pic>
    </p:spTree>
    <p:extLst>
      <p:ext uri="{BB962C8B-B14F-4D97-AF65-F5344CB8AC3E}">
        <p14:creationId xmlns:p14="http://schemas.microsoft.com/office/powerpoint/2010/main" val="9571265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buNone/>
            </a:pPr>
            <a:r>
              <a:rPr lang="en-US" altLang="ja-JP" dirty="0"/>
              <a:t>c.</a:t>
            </a:r>
            <a:r>
              <a:rPr lang="ja-JP" altLang="en-US" dirty="0"/>
              <a:t>午後０時３０分　気象台</a:t>
            </a:r>
            <a:endParaRPr lang="en-US" altLang="ja-JP" dirty="0"/>
          </a:p>
          <a:p>
            <a:pPr marL="0" indent="0">
              <a:lnSpc>
                <a:spcPct val="120000"/>
              </a:lnSpc>
              <a:buNone/>
            </a:pPr>
            <a:r>
              <a:rPr lang="ja-JP" altLang="en-US" dirty="0"/>
              <a:t>　</a:t>
            </a:r>
            <a:r>
              <a:rPr lang="en-US" altLang="ja-JP" dirty="0"/>
              <a:t>｢</a:t>
            </a:r>
            <a:r>
              <a:rPr lang="ja-JP" altLang="en-US" dirty="0"/>
              <a:t>○市を中心とする地域では猛烈な雨となっており、平成○年の水害を上回る豪雨になる恐れがあります。これから夜にかけて雷を伴った猛烈な雨が降ることが予想されます。土砂災害、浸水害、河川の氾濫には厳重に警戒してください</a:t>
            </a:r>
            <a:r>
              <a:rPr lang="en-US" altLang="ja-JP" dirty="0"/>
              <a:t>｣</a:t>
            </a:r>
            <a:r>
              <a:rPr lang="ja-JP" altLang="en-US" dirty="0"/>
              <a:t>という大雨に関する情報を出し、県民に厳重な警戒を呼びかけました。</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61</a:t>
            </a:fld>
            <a:endParaRPr kumimoji="1" lang="ja-JP" altLang="en-US" dirty="0"/>
          </a:p>
        </p:txBody>
      </p:sp>
    </p:spTree>
    <p:extLst>
      <p:ext uri="{BB962C8B-B14F-4D97-AF65-F5344CB8AC3E}">
        <p14:creationId xmlns:p14="http://schemas.microsoft.com/office/powerpoint/2010/main" val="37285945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フェーズ２</a:t>
            </a:r>
            <a:endParaRPr lang="en-US" altLang="ja-JP" dirty="0"/>
          </a:p>
          <a:p>
            <a:pPr marL="0" indent="0">
              <a:buNone/>
            </a:pPr>
            <a:r>
              <a:rPr lang="en-US" altLang="ja-JP" dirty="0"/>
              <a:t>d.</a:t>
            </a:r>
            <a:r>
              <a:rPr lang="ja-JP" altLang="en-US" dirty="0"/>
              <a:t>○市</a:t>
            </a:r>
            <a:endParaRPr lang="en-US" altLang="ja-JP" dirty="0"/>
          </a:p>
          <a:p>
            <a:pPr marL="0" indent="0">
              <a:lnSpc>
                <a:spcPct val="110000"/>
              </a:lnSpc>
              <a:buNone/>
            </a:pPr>
            <a:r>
              <a:rPr lang="ja-JP" altLang="en-US" dirty="0"/>
              <a:t>防災無線を通じて、この情報をくり返し流すと同時に</a:t>
            </a:r>
            <a:r>
              <a:rPr lang="en-US" altLang="ja-JP" dirty="0"/>
              <a:t>｢</a:t>
            </a:r>
            <a:r>
              <a:rPr lang="ja-JP" altLang="en-US" dirty="0"/>
              <a:t>今後の気象情報に注意し浸水害や土砂災害に厳重に警戒してください。各自が避難所等へ早めの自主避難をお願いします</a:t>
            </a:r>
            <a:r>
              <a:rPr lang="en-US" altLang="ja-JP" dirty="0"/>
              <a:t>｣</a:t>
            </a:r>
            <a:r>
              <a:rPr lang="ja-JP" altLang="en-US" dirty="0"/>
              <a:t>と呼びかけました。</a:t>
            </a:r>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62</a:t>
            </a:fld>
            <a:endParaRPr kumimoji="1" lang="ja-JP" altLang="en-US" dirty="0"/>
          </a:p>
        </p:txBody>
      </p:sp>
    </p:spTree>
    <p:extLst>
      <p:ext uri="{BB962C8B-B14F-4D97-AF65-F5344CB8AC3E}">
        <p14:creationId xmlns:p14="http://schemas.microsoft.com/office/powerpoint/2010/main" val="20592355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フェーズ２</a:t>
            </a:r>
            <a:endParaRPr lang="en-US" altLang="ja-JP" dirty="0"/>
          </a:p>
          <a:p>
            <a:pPr marL="0" indent="0" algn="ctr">
              <a:buNone/>
            </a:pPr>
            <a:r>
              <a:rPr lang="ja-JP" altLang="en-US" dirty="0"/>
              <a:t>～グループワーク（１０分）～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63</a:t>
            </a:fld>
            <a:endParaRPr kumimoji="1" lang="ja-JP" altLang="en-US" dirty="0"/>
          </a:p>
        </p:txBody>
      </p:sp>
    </p:spTree>
    <p:extLst>
      <p:ext uri="{BB962C8B-B14F-4D97-AF65-F5344CB8AC3E}">
        <p14:creationId xmlns:p14="http://schemas.microsoft.com/office/powerpoint/2010/main" val="33112308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フェーズ２</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64</a:t>
            </a:fld>
            <a:endParaRPr kumimoji="1" lang="ja-JP" altLang="en-US" dirty="0"/>
          </a:p>
        </p:txBody>
      </p:sp>
    </p:spTree>
    <p:extLst>
      <p:ext uri="{BB962C8B-B14F-4D97-AF65-F5344CB8AC3E}">
        <p14:creationId xmlns:p14="http://schemas.microsoft.com/office/powerpoint/2010/main" val="13063673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フェーズ３</a:t>
            </a:r>
            <a:endParaRPr lang="en-US" altLang="ja-JP" dirty="0"/>
          </a:p>
          <a:p>
            <a:pPr marL="358775" indent="-358775">
              <a:lnSpc>
                <a:spcPct val="120000"/>
              </a:lnSpc>
              <a:buNone/>
            </a:pPr>
            <a:r>
              <a:rPr lang="en-US" altLang="ja-JP" dirty="0"/>
              <a:t>a.</a:t>
            </a:r>
            <a:r>
              <a:rPr lang="ja-JP" altLang="en-US" dirty="0"/>
              <a:t>（７月１５日（土））午後１時３０分</a:t>
            </a:r>
            <a:endParaRPr lang="en-US" altLang="ja-JP" dirty="0"/>
          </a:p>
          <a:p>
            <a:pPr marL="358775" indent="-358775">
              <a:lnSpc>
                <a:spcPct val="120000"/>
              </a:lnSpc>
              <a:buNone/>
            </a:pPr>
            <a:r>
              <a:rPr lang="ja-JP" altLang="en-US" dirty="0"/>
              <a:t>　〇〇川の水位が上昇している</a:t>
            </a:r>
            <a:r>
              <a:rPr lang="ja-JP" altLang="en-US" u="sng" dirty="0"/>
              <a:t>ようです。</a:t>
            </a:r>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65</a:t>
            </a:fld>
            <a:endParaRPr kumimoji="1" lang="ja-JP" altLang="en-US" dirty="0"/>
          </a:p>
        </p:txBody>
      </p:sp>
    </p:spTree>
    <p:extLst>
      <p:ext uri="{BB962C8B-B14F-4D97-AF65-F5344CB8AC3E}">
        <p14:creationId xmlns:p14="http://schemas.microsoft.com/office/powerpoint/2010/main" val="31516344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lnSpcReduction="10000"/>
          </a:bodyPr>
          <a:lstStyle/>
          <a:p>
            <a:pPr marL="0" indent="0">
              <a:buNone/>
            </a:pPr>
            <a:r>
              <a:rPr lang="ja-JP" altLang="en-US" u="sng" dirty="0"/>
              <a:t>ステップ２　図上イメージゲーム</a:t>
            </a:r>
            <a:endParaRPr lang="en-US" altLang="ja-JP" u="sng" dirty="0"/>
          </a:p>
          <a:p>
            <a:pPr marL="0" indent="0">
              <a:buNone/>
            </a:pPr>
            <a:r>
              <a:rPr lang="ja-JP" altLang="en-US" dirty="0"/>
              <a:t>フェーズ３</a:t>
            </a:r>
            <a:endParaRPr lang="en-US" altLang="ja-JP" dirty="0"/>
          </a:p>
          <a:p>
            <a:pPr marL="0" indent="0" algn="ctr">
              <a:buNone/>
            </a:pPr>
            <a:r>
              <a:rPr lang="ja-JP" altLang="en-US" dirty="0"/>
              <a:t>～グループワーク（５分）～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66</a:t>
            </a:fld>
            <a:endParaRPr kumimoji="1" lang="ja-JP" altLang="en-US" dirty="0"/>
          </a:p>
        </p:txBody>
      </p:sp>
    </p:spTree>
    <p:extLst>
      <p:ext uri="{BB962C8B-B14F-4D97-AF65-F5344CB8AC3E}">
        <p14:creationId xmlns:p14="http://schemas.microsoft.com/office/powerpoint/2010/main" val="40335392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フェーズ３</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67</a:t>
            </a:fld>
            <a:endParaRPr kumimoji="1" lang="ja-JP" altLang="en-US" dirty="0"/>
          </a:p>
        </p:txBody>
      </p:sp>
    </p:spTree>
    <p:extLst>
      <p:ext uri="{BB962C8B-B14F-4D97-AF65-F5344CB8AC3E}">
        <p14:creationId xmlns:p14="http://schemas.microsoft.com/office/powerpoint/2010/main" val="36731558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a.</a:t>
            </a:r>
            <a:r>
              <a:rPr lang="ja-JP" altLang="en-US" dirty="0"/>
              <a:t>午後１時～２時までの１時間にさらに９０</a:t>
            </a:r>
            <a:r>
              <a:rPr lang="en-US" altLang="ja-JP" dirty="0"/>
              <a:t>mm</a:t>
            </a:r>
            <a:r>
              <a:rPr lang="ja-JP" altLang="en-US" dirty="0"/>
              <a:t>の大雨が降り、○市は午後２時３０分、市内全域に</a:t>
            </a:r>
            <a:r>
              <a:rPr lang="en-US" altLang="ja-JP" dirty="0"/>
              <a:t>『</a:t>
            </a:r>
            <a:r>
              <a:rPr lang="ja-JP" altLang="en-US" dirty="0"/>
              <a:t>高齢者等避難</a:t>
            </a:r>
            <a:r>
              <a:rPr lang="en-US" altLang="ja-JP" dirty="0"/>
              <a:t>』</a:t>
            </a:r>
            <a:r>
              <a:rPr lang="ja-JP" altLang="en-US" dirty="0"/>
              <a:t>を発令しました。</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68</a:t>
            </a:fld>
            <a:endParaRPr kumimoji="1" lang="ja-JP" altLang="en-US" dirty="0"/>
          </a:p>
        </p:txBody>
      </p:sp>
    </p:spTree>
    <p:extLst>
      <p:ext uri="{BB962C8B-B14F-4D97-AF65-F5344CB8AC3E}">
        <p14:creationId xmlns:p14="http://schemas.microsoft.com/office/powerpoint/2010/main" val="35451557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92500" lnSpcReduction="10000"/>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b.</a:t>
            </a:r>
            <a:r>
              <a:rPr lang="ja-JP" altLang="en-US" dirty="0"/>
              <a:t>防災無線から</a:t>
            </a:r>
            <a:r>
              <a:rPr lang="en-US" altLang="ja-JP" dirty="0"/>
              <a:t>｢</a:t>
            </a:r>
            <a:r>
              <a:rPr lang="ja-JP" altLang="en-US" dirty="0"/>
              <a:t>昨夜からの大雨により〇〇川の水位が上昇し、今後、浸水が始まる恐れがあります。このため市内〇〇地区を始めとする各地区に対して、</a:t>
            </a:r>
            <a:r>
              <a:rPr lang="en-US" altLang="ja-JP" dirty="0"/>
              <a:t>『</a:t>
            </a:r>
            <a:r>
              <a:rPr lang="ja-JP" altLang="en-US" dirty="0"/>
              <a:t>高齢者等避難</a:t>
            </a:r>
            <a:r>
              <a:rPr lang="en-US" altLang="ja-JP" dirty="0"/>
              <a:t>』</a:t>
            </a:r>
            <a:r>
              <a:rPr lang="ja-JP" altLang="en-US" dirty="0"/>
              <a:t>を出しました。　　　　　　　お年寄りなど、避難に時間がかかる方は直ちに近くの避難所に避難してください。自治会、地域のみなさんは援護が必要な方の支援をお願いします</a:t>
            </a:r>
            <a:r>
              <a:rPr lang="en-US" altLang="ja-JP" dirty="0"/>
              <a:t>｣</a:t>
            </a:r>
            <a:r>
              <a:rPr lang="ja-JP" altLang="en-US" dirty="0"/>
              <a:t>という放送が繰り返されました。</a:t>
            </a: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69</a:t>
            </a:fld>
            <a:endParaRPr kumimoji="1" lang="ja-JP" altLang="en-US" dirty="0"/>
          </a:p>
        </p:txBody>
      </p:sp>
    </p:spTree>
    <p:extLst>
      <p:ext uri="{BB962C8B-B14F-4D97-AF65-F5344CB8AC3E}">
        <p14:creationId xmlns:p14="http://schemas.microsoft.com/office/powerpoint/2010/main" val="3045573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a:t>
            </a:fld>
            <a:endParaRPr kumimoji="1" lang="ja-JP" altLang="en-US" dirty="0"/>
          </a:p>
        </p:txBody>
      </p:sp>
      <p:sp>
        <p:nvSpPr>
          <p:cNvPr id="16" name="正方形/長方形 15">
            <a:extLst>
              <a:ext uri="{FF2B5EF4-FFF2-40B4-BE49-F238E27FC236}">
                <a16:creationId xmlns:a16="http://schemas.microsoft.com/office/drawing/2014/main" id="{8601EE7B-CC39-475D-941D-0472E1772D81}"/>
              </a:ext>
            </a:extLst>
          </p:cNvPr>
          <p:cNvSpPr/>
          <p:nvPr/>
        </p:nvSpPr>
        <p:spPr bwMode="auto">
          <a:xfrm>
            <a:off x="151212" y="995535"/>
            <a:ext cx="8780235" cy="1990729"/>
          </a:xfrm>
          <a:prstGeom prst="rect">
            <a:avLst/>
          </a:prstGeom>
          <a:solidFill>
            <a:srgbClr val="FFFFFF"/>
          </a:solidFill>
          <a:ln w="9525" algn="ctr">
            <a:solidFill>
              <a:srgbClr val="000000"/>
            </a:solidFill>
            <a:round/>
            <a:headEnd/>
            <a:tailEnd/>
          </a:ln>
        </p:spPr>
        <p:txBody>
          <a:bodyPr tIns="468000" bIns="360000" anchor="ctr"/>
          <a:lstStyle/>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グループホーム楽</a:t>
            </a:r>
            <a:r>
              <a:rPr kumimoji="1" lang="ja-JP" altLang="en-US" kern="0" dirty="0" err="1">
                <a:solidFill>
                  <a:srgbClr val="000000"/>
                </a:solidFill>
                <a:latin typeface="メイリオ" panose="020B0604030504040204" pitchFamily="50" charset="-128"/>
                <a:ea typeface="メイリオ" panose="020B0604030504040204" pitchFamily="50" charset="-128"/>
              </a:rPr>
              <a:t>ん</a:t>
            </a:r>
            <a:r>
              <a:rPr kumimoji="1" lang="ja-JP" altLang="en-US" kern="0" dirty="0">
                <a:solidFill>
                  <a:srgbClr val="000000"/>
                </a:solidFill>
                <a:latin typeface="メイリオ" panose="020B0604030504040204" pitchFamily="50" charset="-128"/>
                <a:ea typeface="メイリオ" panose="020B0604030504040204" pitchFamily="50" charset="-128"/>
              </a:rPr>
              <a:t>楽んでは、逃げ遅れにより利用者９名が亡くなる被害が発生しました。</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施設の職員</a:t>
            </a:r>
            <a:r>
              <a:rPr kumimoji="1" lang="ja-JP" altLang="en-US" kern="0" dirty="0">
                <a:latin typeface="メイリオ" panose="020B0604030504040204" pitchFamily="50" charset="-128"/>
                <a:ea typeface="メイリオ" panose="020B0604030504040204" pitchFamily="50" charset="-128"/>
              </a:rPr>
              <a:t>は、避難準備情報（現在：高齢者等避難）が発令されたことを知っていましたが、避難に時間がかかる</a:t>
            </a:r>
            <a:r>
              <a:rPr kumimoji="1" lang="ja-JP" altLang="en-US" b="1" u="sng" kern="0" dirty="0">
                <a:latin typeface="メイリオ" panose="020B0604030504040204" pitchFamily="50" charset="-128"/>
                <a:ea typeface="メイリオ" panose="020B0604030504040204" pitchFamily="50" charset="-128"/>
              </a:rPr>
              <a:t>高齢者が避難を始めるタイミングとは認識していませんでした</a:t>
            </a:r>
            <a:r>
              <a:rPr kumimoji="1" lang="ja-JP" altLang="en-US" kern="0" dirty="0">
                <a:latin typeface="メイリオ" panose="020B0604030504040204" pitchFamily="50" charset="-128"/>
                <a:ea typeface="メイリオ" panose="020B0604030504040204" pitchFamily="50" charset="-128"/>
              </a:rPr>
              <a:t>。</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施設は普段から避難訓練を実施していましたが、</a:t>
            </a:r>
            <a:r>
              <a:rPr kumimoji="1" lang="ja-JP" altLang="en-US" b="1" u="sng" kern="0" dirty="0">
                <a:latin typeface="メイリオ" panose="020B0604030504040204" pitchFamily="50" charset="-128"/>
                <a:ea typeface="メイリオ" panose="020B0604030504040204" pitchFamily="50" charset="-128"/>
              </a:rPr>
              <a:t>水害は想定していませんでした</a:t>
            </a:r>
            <a:r>
              <a:rPr kumimoji="1" lang="ja-JP" altLang="en-US" kern="0" dirty="0">
                <a:latin typeface="メイリオ" panose="020B0604030504040204" pitchFamily="50" charset="-128"/>
                <a:ea typeface="メイリオ" panose="020B0604030504040204" pitchFamily="50" charset="-128"/>
              </a:rPr>
              <a:t>。</a:t>
            </a:r>
          </a:p>
        </p:txBody>
      </p:sp>
      <p:pic>
        <p:nvPicPr>
          <p:cNvPr id="17" name="図 1">
            <a:extLst>
              <a:ext uri="{FF2B5EF4-FFF2-40B4-BE49-F238E27FC236}">
                <a16:creationId xmlns:a16="http://schemas.microsoft.com/office/drawing/2014/main" id="{03C0D996-C854-4CE7-944C-C2088AC7D1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0376" y="3004370"/>
            <a:ext cx="7365536" cy="3723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角丸四角形 17">
            <a:extLst>
              <a:ext uri="{FF2B5EF4-FFF2-40B4-BE49-F238E27FC236}">
                <a16:creationId xmlns:a16="http://schemas.microsoft.com/office/drawing/2014/main" id="{0A06F504-D015-4C14-9C52-9FB05638D369}"/>
              </a:ext>
            </a:extLst>
          </p:cNvPr>
          <p:cNvSpPr/>
          <p:nvPr/>
        </p:nvSpPr>
        <p:spPr>
          <a:xfrm>
            <a:off x="82504" y="11017"/>
            <a:ext cx="8917650" cy="720000"/>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平成</a:t>
            </a:r>
            <a:r>
              <a:rPr kumimoji="1" lang="en-US" altLang="ja-JP" sz="1200" b="1" dirty="0">
                <a:solidFill>
                  <a:prstClr val="white"/>
                </a:solidFill>
                <a:latin typeface="Calibri"/>
                <a:ea typeface="メイリオ" panose="020B0604030504040204" pitchFamily="50" charset="-128"/>
              </a:rPr>
              <a:t>28</a:t>
            </a:r>
            <a:r>
              <a:rPr kumimoji="1" lang="ja-JP" altLang="en-US" sz="1200" b="1" dirty="0">
                <a:solidFill>
                  <a:prstClr val="white"/>
                </a:solidFill>
                <a:latin typeface="Calibri"/>
                <a:ea typeface="メイリオ" panose="020B0604030504040204" pitchFamily="50" charset="-128"/>
              </a:rPr>
              <a:t>年</a:t>
            </a:r>
            <a:r>
              <a:rPr kumimoji="1" lang="en-US" altLang="ja-JP" sz="1200" b="1" dirty="0">
                <a:solidFill>
                  <a:prstClr val="white"/>
                </a:solidFill>
                <a:latin typeface="Calibri"/>
                <a:ea typeface="メイリオ" panose="020B0604030504040204" pitchFamily="50" charset="-128"/>
              </a:rPr>
              <a:t>8</a:t>
            </a:r>
            <a:r>
              <a:rPr kumimoji="1" lang="ja-JP" altLang="en-US" sz="1200" b="1" dirty="0">
                <a:solidFill>
                  <a:prstClr val="white"/>
                </a:solidFill>
                <a:latin typeface="Calibri"/>
                <a:ea typeface="メイリオ" panose="020B0604030504040204" pitchFamily="50" charset="-128"/>
              </a:rPr>
              <a:t>月台風第</a:t>
            </a:r>
            <a:r>
              <a:rPr kumimoji="1" lang="en-US" altLang="ja-JP" sz="1200" b="1" dirty="0">
                <a:solidFill>
                  <a:prstClr val="white"/>
                </a:solidFill>
                <a:latin typeface="Calibri"/>
                <a:ea typeface="メイリオ" panose="020B0604030504040204" pitchFamily="50" charset="-128"/>
              </a:rPr>
              <a:t>10</a:t>
            </a:r>
            <a:r>
              <a:rPr kumimoji="1" lang="ja-JP" altLang="en-US" sz="1200" b="1" dirty="0">
                <a:solidFill>
                  <a:prstClr val="white"/>
                </a:solidFill>
                <a:latin typeface="Calibri"/>
                <a:ea typeface="メイリオ" panose="020B0604030504040204" pitchFamily="50" charset="-128"/>
              </a:rPr>
              <a:t>号における</a:t>
            </a:r>
            <a:r>
              <a:rPr lang="ja-JP" altLang="en-US" sz="1200" b="1" dirty="0">
                <a:solidFill>
                  <a:srgbClr val="FFFFFF"/>
                </a:solidFill>
                <a:latin typeface="メイリオ" panose="020B0604030504040204" pitchFamily="50" charset="-128"/>
                <a:ea typeface="メイリオ" panose="020B0604030504040204" pitchFamily="50" charset="-128"/>
              </a:rPr>
              <a:t>グループホーム楽</a:t>
            </a:r>
            <a:r>
              <a:rPr lang="ja-JP" altLang="en-US" sz="1200" b="1" dirty="0" err="1">
                <a:solidFill>
                  <a:srgbClr val="FFFFFF"/>
                </a:solidFill>
                <a:latin typeface="メイリオ" panose="020B0604030504040204" pitchFamily="50" charset="-128"/>
                <a:ea typeface="メイリオ" panose="020B0604030504040204" pitchFamily="50" charset="-128"/>
              </a:rPr>
              <a:t>ん</a:t>
            </a:r>
            <a:r>
              <a:rPr lang="ja-JP" altLang="en-US" sz="1200" b="1" dirty="0">
                <a:solidFill>
                  <a:srgbClr val="FFFFFF"/>
                </a:solidFill>
                <a:latin typeface="メイリオ" panose="020B0604030504040204" pitchFamily="50" charset="-128"/>
                <a:ea typeface="メイリオ" panose="020B0604030504040204" pitchFamily="50" charset="-128"/>
              </a:rPr>
              <a:t>楽ん</a:t>
            </a:r>
            <a:r>
              <a:rPr kumimoji="1" lang="ja-JP" altLang="en-US" sz="1200" b="1" dirty="0">
                <a:solidFill>
                  <a:prstClr val="white"/>
                </a:solidFill>
                <a:latin typeface="Calibri"/>
                <a:ea typeface="メイリオ" panose="020B0604030504040204" pitchFamily="50" charset="-128"/>
              </a:rPr>
              <a:t>（岩手県岩泉町）</a:t>
            </a:r>
            <a:r>
              <a:rPr lang="ja-JP" altLang="en-US" sz="1200" b="1" dirty="0">
                <a:solidFill>
                  <a:srgbClr val="FFFFFF"/>
                </a:solidFill>
                <a:latin typeface="メイリオ" panose="020B0604030504040204" pitchFamily="50" charset="-128"/>
                <a:ea typeface="メイリオ" panose="020B0604030504040204" pitchFamily="50" charset="-128"/>
              </a:rPr>
              <a:t>の被害</a:t>
            </a:r>
            <a:r>
              <a:rPr lang="en-US" altLang="ja-JP" sz="1200" b="1" dirty="0">
                <a:solidFill>
                  <a:srgbClr val="FFFFFF"/>
                </a:solidFill>
                <a:latin typeface="メイリオ" panose="020B0604030504040204" pitchFamily="50" charset="-128"/>
                <a:ea typeface="メイリオ" panose="020B0604030504040204" pitchFamily="50" charset="-128"/>
              </a:rPr>
              <a:t>】</a:t>
            </a:r>
            <a:endParaRPr kumimoji="1" lang="ja-JP" altLang="en-US" sz="1400" b="1" dirty="0">
              <a:solidFill>
                <a:srgbClr val="FFFFFF"/>
              </a:solidFill>
              <a:latin typeface="メイリオ" panose="020B0604030504040204" pitchFamily="50" charset="-128"/>
              <a:ea typeface="メイリオ" panose="020B0604030504040204" pitchFamily="50" charset="-128"/>
            </a:endParaRPr>
          </a:p>
        </p:txBody>
      </p:sp>
      <p:sp>
        <p:nvSpPr>
          <p:cNvPr id="19" name="スライド番号プレースホルダー 2"/>
          <p:cNvSpPr txBox="1">
            <a:spLocks/>
          </p:cNvSpPr>
          <p:nvPr/>
        </p:nvSpPr>
        <p:spPr>
          <a:xfrm>
            <a:off x="7585075" y="6486525"/>
            <a:ext cx="2312988" cy="47625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5B6056FD-481E-402F-BECC-1CED467BA55C}" type="slidenum">
              <a:rPr lang="en-US" altLang="ja-JP" smtClean="0"/>
              <a:pPr>
                <a:defRPr/>
              </a:pPr>
              <a:t>7</a:t>
            </a:fld>
            <a:endParaRPr lang="en-US" altLang="ja-JP" dirty="0"/>
          </a:p>
        </p:txBody>
      </p:sp>
      <p:sp>
        <p:nvSpPr>
          <p:cNvPr id="20" name="テキスト ボックス 19"/>
          <p:cNvSpPr txBox="1"/>
          <p:nvPr/>
        </p:nvSpPr>
        <p:spPr>
          <a:xfrm>
            <a:off x="2088478" y="977429"/>
            <a:ext cx="761747" cy="230832"/>
          </a:xfrm>
          <a:prstGeom prst="rect">
            <a:avLst/>
          </a:prstGeom>
        </p:spPr>
        <p:txBody>
          <a:bodyPr wrap="none" rtlCol="0">
            <a:spAutoFit/>
          </a:bodyPr>
          <a:lstStyle/>
          <a:p>
            <a:pPr defTabSz="1277938" eaLnBrk="1" hangingPunct="1">
              <a:spcBef>
                <a:spcPts val="600"/>
              </a:spcBef>
              <a:spcAft>
                <a:spcPts val="600"/>
              </a:spcAft>
            </a:pPr>
            <a:r>
              <a:rPr kumimoji="1" lang="ja-JP" altLang="en-US" sz="900" kern="0" dirty="0">
                <a:solidFill>
                  <a:schemeClr val="tx1"/>
                </a:solidFill>
              </a:rPr>
              <a:t>ら　　　ら</a:t>
            </a:r>
          </a:p>
        </p:txBody>
      </p:sp>
      <p:sp>
        <p:nvSpPr>
          <p:cNvPr id="5" name="テキスト ボックス 4"/>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32643207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fontScale="85000" lnSpcReduction="10000"/>
          </a:bodyPr>
          <a:lstStyle/>
          <a:p>
            <a:pPr marL="0" indent="0">
              <a:buNone/>
            </a:pPr>
            <a:r>
              <a:rPr lang="ja-JP" altLang="en-US" dirty="0"/>
              <a:t>＜状況付与＞</a:t>
            </a:r>
            <a:endParaRPr lang="en-US" altLang="ja-JP" dirty="0"/>
          </a:p>
          <a:p>
            <a:pPr marL="0" indent="0">
              <a:buNone/>
            </a:pPr>
            <a:r>
              <a:rPr lang="ja-JP" altLang="en-US" dirty="0"/>
              <a:t>フェーズ４</a:t>
            </a:r>
            <a:endParaRPr lang="en-US" altLang="ja-JP" dirty="0"/>
          </a:p>
          <a:p>
            <a:pPr marL="271463" indent="-271463">
              <a:lnSpc>
                <a:spcPct val="120000"/>
              </a:lnSpc>
              <a:buNone/>
            </a:pPr>
            <a:r>
              <a:rPr lang="en-US" altLang="ja-JP" dirty="0"/>
              <a:t>c.</a:t>
            </a:r>
            <a:r>
              <a:rPr lang="ja-JP" altLang="en-US" dirty="0"/>
              <a:t>防災無線からは繰り返し、避難の呼びかけがなされています。テレビ・ラジオでも○○市全域に</a:t>
            </a:r>
            <a:r>
              <a:rPr lang="en-US" altLang="ja-JP" dirty="0"/>
              <a:t>『</a:t>
            </a:r>
            <a:r>
              <a:rPr lang="ja-JP" altLang="en-US" dirty="0"/>
              <a:t>高齢者等避難</a:t>
            </a:r>
            <a:r>
              <a:rPr lang="en-US" altLang="ja-JP" dirty="0"/>
              <a:t>』</a:t>
            </a:r>
            <a:r>
              <a:rPr lang="ja-JP" altLang="en-US" dirty="0"/>
              <a:t>が出されたことが放送されています。</a:t>
            </a:r>
          </a:p>
          <a:p>
            <a:pPr marL="271463" indent="-271463">
              <a:lnSpc>
                <a:spcPct val="120000"/>
              </a:lnSpc>
              <a:buNone/>
            </a:pPr>
            <a:r>
              <a:rPr lang="en-US" altLang="ja-JP" dirty="0"/>
              <a:t>d.</a:t>
            </a:r>
            <a:r>
              <a:rPr lang="ja-JP" altLang="en-US" dirty="0"/>
              <a:t>また、水田など低地はすでにあちこちで雨水内水により浸かり始めています。このままいくと、河川の氾濫より先に道路が冠水するおそれがあります。</a:t>
            </a:r>
          </a:p>
          <a:p>
            <a:pPr marL="271463" indent="-271463">
              <a:lnSpc>
                <a:spcPct val="120000"/>
              </a:lnSpc>
              <a:buNone/>
            </a:pPr>
            <a:r>
              <a:rPr lang="en-US" altLang="ja-JP" dirty="0"/>
              <a:t>e.</a:t>
            </a:r>
            <a:r>
              <a:rPr lang="ja-JP" altLang="en-US" dirty="0"/>
              <a:t>空は真っ暗で、ときどき雷がとどろいています。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70</a:t>
            </a:fld>
            <a:endParaRPr kumimoji="1" lang="ja-JP" altLang="en-US" dirty="0"/>
          </a:p>
        </p:txBody>
      </p:sp>
    </p:spTree>
    <p:extLst>
      <p:ext uri="{BB962C8B-B14F-4D97-AF65-F5344CB8AC3E}">
        <p14:creationId xmlns:p14="http://schemas.microsoft.com/office/powerpoint/2010/main" val="24837390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フェーズ４</a:t>
            </a:r>
            <a:endParaRPr lang="en-US" altLang="ja-JP" dirty="0"/>
          </a:p>
          <a:p>
            <a:pPr marL="0" indent="0" algn="ctr">
              <a:buNone/>
            </a:pPr>
            <a:r>
              <a:rPr lang="ja-JP" altLang="en-US" dirty="0"/>
              <a:t>～グループワーク（２０分）～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71</a:t>
            </a:fld>
            <a:endParaRPr kumimoji="1" lang="ja-JP" altLang="en-US" dirty="0"/>
          </a:p>
        </p:txBody>
      </p:sp>
    </p:spTree>
    <p:extLst>
      <p:ext uri="{BB962C8B-B14F-4D97-AF65-F5344CB8AC3E}">
        <p14:creationId xmlns:p14="http://schemas.microsoft.com/office/powerpoint/2010/main" val="40177906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フェーズ４</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～グループワーク（２０分）～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72</a:t>
            </a:fld>
            <a:endParaRPr kumimoji="1" lang="ja-JP" altLang="en-US" dirty="0"/>
          </a:p>
        </p:txBody>
      </p:sp>
    </p:spTree>
    <p:extLst>
      <p:ext uri="{BB962C8B-B14F-4D97-AF65-F5344CB8AC3E}">
        <p14:creationId xmlns:p14="http://schemas.microsoft.com/office/powerpoint/2010/main" val="6288288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＜状況付与＞</a:t>
            </a:r>
            <a:endParaRPr lang="en-US" altLang="ja-JP" dirty="0"/>
          </a:p>
          <a:p>
            <a:pPr marL="0" indent="0">
              <a:buNone/>
            </a:pPr>
            <a:r>
              <a:rPr lang="ja-JP" altLang="en-US" dirty="0"/>
              <a:t>フェーズ５</a:t>
            </a:r>
            <a:endParaRPr lang="en-US" altLang="ja-JP" dirty="0"/>
          </a:p>
          <a:p>
            <a:pPr marL="271463" indent="-271463">
              <a:lnSpc>
                <a:spcPct val="120000"/>
              </a:lnSpc>
              <a:buNone/>
            </a:pPr>
            <a:r>
              <a:rPr lang="en-US" altLang="ja-JP" dirty="0"/>
              <a:t>a.</a:t>
            </a:r>
            <a:r>
              <a:rPr lang="ja-JP" altLang="en-US" dirty="0"/>
              <a:t>〇〇川が氾濫し、○○地区にはすでに浸水被害が発生しています。</a:t>
            </a:r>
          </a:p>
          <a:p>
            <a:pPr marL="271463" indent="-271463">
              <a:lnSpc>
                <a:spcPct val="120000"/>
              </a:lnSpc>
              <a:buNone/>
            </a:pPr>
            <a:r>
              <a:rPr lang="en-US" altLang="ja-JP" dirty="0"/>
              <a:t>b.</a:t>
            </a:r>
            <a:r>
              <a:rPr lang="ja-JP" altLang="en-US" dirty="0"/>
              <a:t>低地には至る所で水が溜まり、一部の道路は数十</a:t>
            </a:r>
            <a:r>
              <a:rPr lang="en-US" altLang="ja-JP" dirty="0"/>
              <a:t>cm</a:t>
            </a:r>
            <a:r>
              <a:rPr lang="ja-JP" altLang="en-US" dirty="0"/>
              <a:t>程冠水しています。</a:t>
            </a:r>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73</a:t>
            </a:fld>
            <a:endParaRPr kumimoji="1" lang="ja-JP" altLang="en-US" dirty="0"/>
          </a:p>
        </p:txBody>
      </p:sp>
    </p:spTree>
    <p:extLst>
      <p:ext uri="{BB962C8B-B14F-4D97-AF65-F5344CB8AC3E}">
        <p14:creationId xmlns:p14="http://schemas.microsoft.com/office/powerpoint/2010/main" val="33022187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dirty="0"/>
              <a:t>フェーズ５</a:t>
            </a:r>
            <a:endParaRPr lang="en-US" altLang="ja-JP" dirty="0"/>
          </a:p>
          <a:p>
            <a:pPr marL="0" indent="0" algn="ctr">
              <a:buNone/>
            </a:pPr>
            <a:r>
              <a:rPr lang="ja-JP" altLang="en-US" dirty="0"/>
              <a:t>～グループワーク（１０分）～</a:t>
            </a:r>
            <a:endParaRPr lang="en-US" altLang="ja-JP" dirty="0"/>
          </a:p>
          <a:p>
            <a:pPr marL="0" indent="0">
              <a:buNone/>
            </a:pPr>
            <a:r>
              <a:rPr lang="ja-JP" altLang="en-US" dirty="0"/>
              <a:t>ファシリテーター：</a:t>
            </a:r>
            <a:endParaRPr lang="en-US" altLang="ja-JP" dirty="0"/>
          </a:p>
          <a:p>
            <a:pPr marL="269875" indent="0">
              <a:buNone/>
            </a:pPr>
            <a:r>
              <a:rPr lang="ja-JP" altLang="en-US" dirty="0"/>
              <a:t>あらかじめ準備したシナリオの内容に沿い、各プレーヤーへ質問を投げかけます。</a:t>
            </a:r>
            <a:endParaRPr lang="en-US" altLang="ja-JP" dirty="0"/>
          </a:p>
          <a:p>
            <a:pPr marL="0" indent="0">
              <a:buNone/>
            </a:pPr>
            <a:r>
              <a:rPr lang="ja-JP" altLang="en-US" dirty="0"/>
              <a:t>プレーヤー：</a:t>
            </a:r>
            <a:endParaRPr lang="en-US" altLang="ja-JP" dirty="0"/>
          </a:p>
          <a:p>
            <a:pPr marL="269875" indent="0">
              <a:buNone/>
            </a:pPr>
            <a:r>
              <a:rPr lang="ja-JP" altLang="en-US" dirty="0"/>
              <a:t>防災マップに配置されたカードを用いて（移動させる等）必要な行動を明示しながら、判断・対応等について答えてください。</a:t>
            </a:r>
            <a:endParaRPr lang="en-US" altLang="ja-JP" dirty="0"/>
          </a:p>
          <a:p>
            <a:pPr marL="0" indent="0">
              <a:buNone/>
            </a:pPr>
            <a:endParaRPr lang="en-US" altLang="ja-JP" dirty="0"/>
          </a:p>
          <a:p>
            <a:pPr marL="0" indent="0">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74</a:t>
            </a:fld>
            <a:endParaRPr kumimoji="1" lang="ja-JP" altLang="en-US" dirty="0"/>
          </a:p>
        </p:txBody>
      </p:sp>
    </p:spTree>
    <p:extLst>
      <p:ext uri="{BB962C8B-B14F-4D97-AF65-F5344CB8AC3E}">
        <p14:creationId xmlns:p14="http://schemas.microsoft.com/office/powerpoint/2010/main" val="29996843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67250"/>
          </a:xfrm>
        </p:spPr>
        <p:txBody>
          <a:bodyPr>
            <a:normAutofit/>
          </a:bodyPr>
          <a:lstStyle/>
          <a:p>
            <a:pPr marL="0" indent="0">
              <a:buNone/>
            </a:pPr>
            <a:r>
              <a:rPr lang="ja-JP" altLang="en-US" dirty="0"/>
              <a:t>フェーズ５</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lgn="ctr">
              <a:buNone/>
            </a:pPr>
            <a:r>
              <a:rPr lang="ja-JP" altLang="en-US" sz="3600" dirty="0"/>
              <a:t>～グループワーク（１０分）～</a:t>
            </a:r>
            <a:endParaRPr lang="en-US" altLang="ja-JP" sz="3600" dirty="0"/>
          </a:p>
          <a:p>
            <a:pPr marL="0" indent="0" algn="ctr">
              <a:buNone/>
            </a:pP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75</a:t>
            </a:fld>
            <a:endParaRPr kumimoji="1" lang="ja-JP" altLang="en-US" dirty="0"/>
          </a:p>
        </p:txBody>
      </p:sp>
    </p:spTree>
    <p:extLst>
      <p:ext uri="{BB962C8B-B14F-4D97-AF65-F5344CB8AC3E}">
        <p14:creationId xmlns:p14="http://schemas.microsoft.com/office/powerpoint/2010/main" val="15354583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0" indent="0">
              <a:buNone/>
            </a:pPr>
            <a:r>
              <a:rPr lang="ja-JP" altLang="en-US" u="sng" dirty="0"/>
              <a:t>ＤＩＧ（図上訓練）プログラム</a:t>
            </a:r>
            <a:endParaRPr kumimoji="1" lang="en-US" altLang="ja-JP" u="sng" dirty="0"/>
          </a:p>
          <a:p>
            <a:pPr marL="714375" indent="-714375">
              <a:buNone/>
            </a:pPr>
            <a:r>
              <a:rPr lang="ja-JP" altLang="en-US" b="1" dirty="0"/>
              <a:t>ステップ１　情報の見える化　</a:t>
            </a:r>
            <a:r>
              <a:rPr lang="en-US" altLang="ja-JP" b="1" dirty="0"/>
              <a:t>30</a:t>
            </a:r>
            <a:r>
              <a:rPr lang="ja-JP" altLang="en-US" b="1" dirty="0"/>
              <a:t>分</a:t>
            </a:r>
            <a:endParaRPr lang="en-US" altLang="ja-JP" b="1" dirty="0"/>
          </a:p>
          <a:p>
            <a:pPr marL="358775" indent="-358775">
              <a:buNone/>
            </a:pPr>
            <a:r>
              <a:rPr lang="ja-JP" altLang="en-US" dirty="0"/>
              <a:t>　地図、施設平面図等に、災害に対して必要な情報（特徴や資源）をプロット</a:t>
            </a:r>
            <a:endParaRPr lang="en-US" altLang="ja-JP" dirty="0"/>
          </a:p>
          <a:p>
            <a:pPr marL="714375" indent="-714375">
              <a:buNone/>
            </a:pPr>
            <a:r>
              <a:rPr lang="ja-JP" altLang="en-US" b="1" dirty="0"/>
              <a:t>ステップ２　図上イメージゲーム　</a:t>
            </a:r>
            <a:r>
              <a:rPr lang="en-US" altLang="ja-JP" b="1" dirty="0"/>
              <a:t>60</a:t>
            </a:r>
            <a:r>
              <a:rPr lang="ja-JP" altLang="en-US" b="1" dirty="0"/>
              <a:t>分</a:t>
            </a:r>
            <a:endParaRPr lang="en-US" altLang="ja-JP" b="1" dirty="0"/>
          </a:p>
          <a:p>
            <a:pPr marL="358775" indent="-358775">
              <a:buNone/>
            </a:pPr>
            <a:r>
              <a:rPr lang="ja-JP" altLang="en-US" dirty="0"/>
              <a:t>　仮想の災害を想定し、各場面・各職員に応じた対応</a:t>
            </a:r>
            <a:endParaRPr lang="en-US" altLang="ja-JP" dirty="0"/>
          </a:p>
          <a:p>
            <a:pPr marL="714375" indent="-714375">
              <a:buNone/>
            </a:pPr>
            <a:r>
              <a:rPr lang="ja-JP" altLang="en-US" b="1" dirty="0"/>
              <a:t>ステップ３　気づきシートによる整理　</a:t>
            </a:r>
            <a:r>
              <a:rPr lang="en-US" altLang="ja-JP" b="1" dirty="0"/>
              <a:t>15</a:t>
            </a:r>
            <a:r>
              <a:rPr lang="ja-JP" altLang="en-US" b="1" dirty="0"/>
              <a:t>分</a:t>
            </a:r>
            <a:endParaRPr lang="en-US" altLang="ja-JP" b="1" dirty="0"/>
          </a:p>
          <a:p>
            <a:pPr marL="714375" indent="-714375">
              <a:buNone/>
            </a:pPr>
            <a:r>
              <a:rPr lang="ja-JP" altLang="en-US" dirty="0"/>
              <a:t>　１）２）を振り返り、気づきをまとめ・整理</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76</a:t>
            </a:fld>
            <a:endParaRPr kumimoji="1" lang="ja-JP" altLang="en-US" dirty="0"/>
          </a:p>
        </p:txBody>
      </p:sp>
      <p:sp>
        <p:nvSpPr>
          <p:cNvPr id="11" name="タイトル 1">
            <a:extLst>
              <a:ext uri="{FF2B5EF4-FFF2-40B4-BE49-F238E27FC236}">
                <a16:creationId xmlns:a16="http://schemas.microsoft.com/office/drawing/2014/main" id="{40AFB7D2-31C8-41B5-9308-93AEF48A21C1}"/>
              </a:ext>
            </a:extLst>
          </p:cNvPr>
          <p:cNvSpPr>
            <a:spLocks noGrp="1"/>
          </p:cNvSpPr>
          <p:nvPr>
            <p:ph type="title"/>
          </p:nvPr>
        </p:nvSpPr>
        <p:spPr>
          <a:xfrm>
            <a:off x="628650" y="365126"/>
            <a:ext cx="7886700" cy="1325563"/>
          </a:xfrm>
        </p:spPr>
        <p:txBody>
          <a:bodyPr>
            <a:normAutofit/>
          </a:bodyPr>
          <a:lstStyle/>
          <a:p>
            <a:r>
              <a:rPr lang="ja-JP" altLang="en-US" sz="3200" dirty="0"/>
              <a:t>３．ＤＩＧ（図上訓練）</a:t>
            </a:r>
            <a:endParaRPr kumimoji="1" lang="ja-JP" altLang="en-US" sz="3200" dirty="0"/>
          </a:p>
        </p:txBody>
      </p:sp>
      <p:sp>
        <p:nvSpPr>
          <p:cNvPr id="12" name="正方形/長方形 11">
            <a:extLst>
              <a:ext uri="{FF2B5EF4-FFF2-40B4-BE49-F238E27FC236}">
                <a16:creationId xmlns:a16="http://schemas.microsoft.com/office/drawing/2014/main" id="{6BCC6512-399D-4049-9548-C70DB76FF37D}"/>
              </a:ext>
            </a:extLst>
          </p:cNvPr>
          <p:cNvSpPr/>
          <p:nvPr/>
        </p:nvSpPr>
        <p:spPr>
          <a:xfrm>
            <a:off x="628650" y="5055960"/>
            <a:ext cx="7886700" cy="1121004"/>
          </a:xfrm>
          <a:prstGeom prst="rect">
            <a:avLst/>
          </a:prstGeom>
          <a:noFill/>
          <a:ln w="5715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18665313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ステップ３　気づきシートによる整理</a:t>
            </a:r>
            <a:r>
              <a:rPr lang="en-US" altLang="ja-JP" u="sng" dirty="0"/>
              <a:t>(15</a:t>
            </a:r>
            <a:r>
              <a:rPr lang="ja-JP" altLang="en-US" u="sng" dirty="0"/>
              <a:t>分</a:t>
            </a:r>
            <a:r>
              <a:rPr lang="en-US" altLang="ja-JP" u="sng" dirty="0"/>
              <a:t>)</a:t>
            </a:r>
          </a:p>
          <a:p>
            <a:pPr marL="0" indent="0">
              <a:buNone/>
            </a:pPr>
            <a:endParaRPr lang="en-US" altLang="ja-JP" dirty="0"/>
          </a:p>
          <a:p>
            <a:pPr marL="0" indent="0">
              <a:buNone/>
            </a:pPr>
            <a:r>
              <a:rPr lang="ja-JP" altLang="en-US" dirty="0"/>
              <a:t>　ファシリテーターは、プレイヤー一人ひとりにゲームの感想を聞いたり、オーディエンスに感想と意見を聞いてみましょう。</a:t>
            </a:r>
            <a:endParaRPr lang="en-US" altLang="ja-JP" dirty="0"/>
          </a:p>
          <a:p>
            <a:pPr marL="0" indent="0">
              <a:buNone/>
            </a:pPr>
            <a:r>
              <a:rPr lang="ja-JP" altLang="en-US" dirty="0"/>
              <a:t>　また、各自がゲームを終えた段階での気づき（プラス要素、マイナス要素）を発言してもらい、</a:t>
            </a:r>
            <a:r>
              <a:rPr lang="ja-JP" altLang="en-US" u="sng" dirty="0"/>
              <a:t>オーディエンス</a:t>
            </a:r>
            <a:r>
              <a:rPr lang="ja-JP" altLang="en-US" dirty="0"/>
              <a:t>は「気づきシート」にその内容を記入してもらいます。</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77</a:t>
            </a:fld>
            <a:endParaRPr kumimoji="1" lang="ja-JP" altLang="en-US" dirty="0"/>
          </a:p>
        </p:txBody>
      </p:sp>
    </p:spTree>
    <p:extLst>
      <p:ext uri="{BB962C8B-B14F-4D97-AF65-F5344CB8AC3E}">
        <p14:creationId xmlns:p14="http://schemas.microsoft.com/office/powerpoint/2010/main" val="15894482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0583" y="2655830"/>
            <a:ext cx="6422834" cy="3934334"/>
          </a:xfrm>
          <a:prstGeom prst="rect">
            <a:avLst/>
          </a:prstGeom>
        </p:spPr>
      </p:pic>
      <p:sp>
        <p:nvSpPr>
          <p:cNvPr id="2" name="タイトル 1"/>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3" name="コンテンツ プレースホルダー 2"/>
          <p:cNvSpPr>
            <a:spLocks noGrp="1"/>
          </p:cNvSpPr>
          <p:nvPr>
            <p:ph idx="1"/>
          </p:nvPr>
        </p:nvSpPr>
        <p:spPr>
          <a:xfrm>
            <a:off x="628650" y="1825624"/>
            <a:ext cx="7886700" cy="4629605"/>
          </a:xfrm>
        </p:spPr>
        <p:txBody>
          <a:bodyPr>
            <a:normAutofit/>
          </a:bodyPr>
          <a:lstStyle/>
          <a:p>
            <a:pPr marL="0" indent="0">
              <a:buNone/>
            </a:pPr>
            <a:r>
              <a:rPr lang="ja-JP" altLang="en-US" u="sng" dirty="0"/>
              <a:t>ステップ３　気づきシートによる整理</a:t>
            </a:r>
            <a:r>
              <a:rPr lang="en-US" altLang="ja-JP" u="sng" dirty="0"/>
              <a:t>(15</a:t>
            </a:r>
            <a:r>
              <a:rPr lang="ja-JP" altLang="en-US" u="sng" dirty="0"/>
              <a:t>分</a:t>
            </a:r>
            <a:r>
              <a:rPr lang="en-US" altLang="ja-JP" u="sng" dirty="0"/>
              <a:t>)</a:t>
            </a:r>
          </a:p>
          <a:p>
            <a:pPr marL="0" indent="0">
              <a:buNone/>
            </a:pPr>
            <a:r>
              <a:rPr lang="ja-JP" altLang="en-US" dirty="0"/>
              <a:t>「気づきシート」例</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78</a:t>
            </a:fld>
            <a:endParaRPr kumimoji="1" lang="ja-JP" altLang="en-US" dirty="0"/>
          </a:p>
        </p:txBody>
      </p:sp>
      <p:sp>
        <p:nvSpPr>
          <p:cNvPr id="5" name="吹き出し: 角を丸めた四角形 4">
            <a:extLst>
              <a:ext uri="{FF2B5EF4-FFF2-40B4-BE49-F238E27FC236}">
                <a16:creationId xmlns:a16="http://schemas.microsoft.com/office/drawing/2014/main" id="{40B8735B-8077-46A2-88FC-362C2211FB28}"/>
              </a:ext>
            </a:extLst>
          </p:cNvPr>
          <p:cNvSpPr/>
          <p:nvPr/>
        </p:nvSpPr>
        <p:spPr>
          <a:xfrm>
            <a:off x="977566" y="5654842"/>
            <a:ext cx="3416969" cy="838032"/>
          </a:xfrm>
          <a:prstGeom prst="wedgeRoundRectCallout">
            <a:avLst>
              <a:gd name="adj1" fmla="val 44308"/>
              <a:gd name="adj2" fmla="val -11121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kumimoji="1" lang="ja-JP" altLang="en-US" sz="1600" dirty="0"/>
              <a:t>この欄は、避難確保計画で検討対象に該当しそうな項目番号や名称をメモしましょう</a:t>
            </a:r>
          </a:p>
        </p:txBody>
      </p:sp>
    </p:spTree>
    <p:extLst>
      <p:ext uri="{BB962C8B-B14F-4D97-AF65-F5344CB8AC3E}">
        <p14:creationId xmlns:p14="http://schemas.microsoft.com/office/powerpoint/2010/main" val="10529135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lang="ja-JP" altLang="en-US" sz="3200" dirty="0"/>
              <a:t>３．ＤＩＧ（図上訓練）</a:t>
            </a:r>
            <a:endParaRPr kumimoji="1" lang="ja-JP" altLang="en-US" sz="3200"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79</a:t>
            </a:fld>
            <a:endParaRPr kumimoji="1" lang="ja-JP" altLang="en-US" dirty="0"/>
          </a:p>
        </p:txBody>
      </p:sp>
      <p:sp>
        <p:nvSpPr>
          <p:cNvPr id="7" name="テキスト ボックス 6">
            <a:extLst>
              <a:ext uri="{FF2B5EF4-FFF2-40B4-BE49-F238E27FC236}">
                <a16:creationId xmlns:a16="http://schemas.microsoft.com/office/drawing/2014/main" id="{3B27C1F4-4376-4355-90E0-20C7D4A275E8}"/>
              </a:ext>
            </a:extLst>
          </p:cNvPr>
          <p:cNvSpPr txBox="1"/>
          <p:nvPr/>
        </p:nvSpPr>
        <p:spPr>
          <a:xfrm>
            <a:off x="628650" y="1802656"/>
            <a:ext cx="7886700" cy="4604274"/>
          </a:xfrm>
          <a:prstGeom prst="rect">
            <a:avLst/>
          </a:prstGeom>
          <a:noFill/>
        </p:spPr>
        <p:txBody>
          <a:bodyPr wrap="square" rtlCol="0">
            <a:spAutoFit/>
          </a:bodyPr>
          <a:lstStyle/>
          <a:p>
            <a:r>
              <a:rPr lang="ja-JP" altLang="en-US" sz="2800" u="sng" dirty="0"/>
              <a:t>ステップ３　気づきシートによる整理</a:t>
            </a:r>
            <a:r>
              <a:rPr lang="en-US" altLang="ja-JP" sz="2800" u="sng" dirty="0"/>
              <a:t>(15</a:t>
            </a:r>
            <a:r>
              <a:rPr lang="ja-JP" altLang="en-US" sz="2800" u="sng" dirty="0"/>
              <a:t>分</a:t>
            </a:r>
            <a:r>
              <a:rPr lang="en-US" altLang="ja-JP" sz="2800" u="sng" dirty="0"/>
              <a:t>)</a:t>
            </a:r>
          </a:p>
          <a:p>
            <a:r>
              <a:rPr lang="ja-JP" altLang="en-US" sz="2800" dirty="0"/>
              <a:t>（振り返りの視点）</a:t>
            </a:r>
            <a:endParaRPr lang="en-US" altLang="ja-JP" sz="2800" dirty="0"/>
          </a:p>
          <a:p>
            <a:pPr marL="355600" indent="-355600">
              <a:lnSpc>
                <a:spcPct val="150000"/>
              </a:lnSpc>
            </a:pPr>
            <a:r>
              <a:rPr lang="ja-JP" altLang="en-US" sz="2000" dirty="0">
                <a:latin typeface="+mn-ea"/>
              </a:rPr>
              <a:t>１</a:t>
            </a:r>
            <a:r>
              <a:rPr lang="ja-JP" altLang="ja-JP" sz="2000" dirty="0">
                <a:latin typeface="+mn-ea"/>
              </a:rPr>
              <a:t>．訓練でよかったことや得られたことは</a:t>
            </a:r>
            <a:r>
              <a:rPr lang="ja-JP" altLang="en-US" sz="2000" dirty="0">
                <a:latin typeface="+mn-ea"/>
              </a:rPr>
              <a:t>何でしたか？</a:t>
            </a:r>
            <a:endParaRPr lang="ja-JP" altLang="ja-JP" sz="2000" dirty="0">
              <a:latin typeface="+mn-ea"/>
            </a:endParaRPr>
          </a:p>
          <a:p>
            <a:pPr marL="355600" indent="-355600">
              <a:lnSpc>
                <a:spcPct val="150000"/>
              </a:lnSpc>
            </a:pPr>
            <a:r>
              <a:rPr lang="ja-JP" altLang="en-US" sz="2000" dirty="0">
                <a:latin typeface="+mn-ea"/>
              </a:rPr>
              <a:t>２</a:t>
            </a:r>
            <a:r>
              <a:rPr lang="ja-JP" altLang="ja-JP" sz="2000" dirty="0">
                <a:latin typeface="+mn-ea"/>
              </a:rPr>
              <a:t>．避難</a:t>
            </a:r>
            <a:r>
              <a:rPr lang="ja-JP" altLang="en-US" sz="2000" dirty="0">
                <a:latin typeface="+mn-ea"/>
              </a:rPr>
              <a:t>にかかる</a:t>
            </a:r>
            <a:r>
              <a:rPr lang="ja-JP" altLang="ja-JP" sz="2000" dirty="0">
                <a:latin typeface="+mn-ea"/>
              </a:rPr>
              <a:t>時間は、</a:t>
            </a:r>
            <a:r>
              <a:rPr lang="ja-JP" altLang="en-US" sz="2000" dirty="0">
                <a:latin typeface="+mn-ea"/>
              </a:rPr>
              <a:t>実際に実行して避難することができそうでしょうか？</a:t>
            </a:r>
            <a:r>
              <a:rPr lang="ja-JP" altLang="ja-JP" sz="2000" dirty="0">
                <a:latin typeface="+mn-ea"/>
              </a:rPr>
              <a:t>（見直しをする必要は</a:t>
            </a:r>
            <a:r>
              <a:rPr lang="ja-JP" altLang="en-US" sz="2000" dirty="0">
                <a:latin typeface="+mn-ea"/>
              </a:rPr>
              <a:t>ありません</a:t>
            </a:r>
            <a:r>
              <a:rPr lang="ja-JP" altLang="ja-JP" sz="2000" dirty="0">
                <a:latin typeface="+mn-ea"/>
              </a:rPr>
              <a:t>か） </a:t>
            </a:r>
            <a:endParaRPr lang="en-US" altLang="ja-JP" sz="2000" dirty="0">
              <a:latin typeface="+mn-ea"/>
            </a:endParaRPr>
          </a:p>
          <a:p>
            <a:pPr marL="355600" indent="-355600">
              <a:lnSpc>
                <a:spcPct val="150000"/>
              </a:lnSpc>
            </a:pPr>
            <a:r>
              <a:rPr lang="ja-JP" altLang="en-US" sz="2000" dirty="0">
                <a:latin typeface="+mn-ea"/>
              </a:rPr>
              <a:t>３．訓練想定以外のこともイメージしてみていかがですか？</a:t>
            </a:r>
            <a:endParaRPr lang="en-US" altLang="ja-JP" sz="2000" dirty="0">
              <a:latin typeface="+mn-ea"/>
            </a:endParaRPr>
          </a:p>
          <a:p>
            <a:pPr marL="355600" indent="-355600">
              <a:lnSpc>
                <a:spcPct val="150000"/>
              </a:lnSpc>
            </a:pPr>
            <a:r>
              <a:rPr lang="ja-JP" altLang="en-US" sz="2000" dirty="0">
                <a:latin typeface="+mn-ea"/>
              </a:rPr>
              <a:t>４．防災体制は、見直しの必要がありませんか？</a:t>
            </a:r>
            <a:endParaRPr lang="en-US" altLang="ja-JP" sz="2000" dirty="0">
              <a:latin typeface="+mn-ea"/>
            </a:endParaRPr>
          </a:p>
          <a:p>
            <a:pPr marL="355600" indent="-355600">
              <a:lnSpc>
                <a:spcPct val="150000"/>
              </a:lnSpc>
            </a:pPr>
            <a:r>
              <a:rPr lang="ja-JP" altLang="en-US" sz="2000" dirty="0">
                <a:latin typeface="+mn-ea"/>
              </a:rPr>
              <a:t>５</a:t>
            </a:r>
            <a:r>
              <a:rPr lang="ja-JP" altLang="ja-JP" sz="2000" dirty="0">
                <a:latin typeface="+mn-ea"/>
              </a:rPr>
              <a:t>．避難確保計画で見直しや追加が必要な項目は</a:t>
            </a:r>
            <a:r>
              <a:rPr lang="ja-JP" altLang="en-US" sz="2000" dirty="0">
                <a:latin typeface="+mn-ea"/>
              </a:rPr>
              <a:t>何でしたか？</a:t>
            </a:r>
            <a:endParaRPr lang="ja-JP" altLang="ja-JP" sz="2000" dirty="0">
              <a:latin typeface="+mn-ea"/>
            </a:endParaRPr>
          </a:p>
          <a:p>
            <a:pPr marL="355600" indent="-355600">
              <a:lnSpc>
                <a:spcPct val="150000"/>
              </a:lnSpc>
            </a:pPr>
            <a:r>
              <a:rPr lang="ja-JP" altLang="en-US" sz="2000" dirty="0">
                <a:latin typeface="+mn-ea"/>
              </a:rPr>
              <a:t>６</a:t>
            </a:r>
            <a:r>
              <a:rPr lang="ja-JP" altLang="ja-JP" sz="2000" dirty="0">
                <a:latin typeface="+mn-ea"/>
              </a:rPr>
              <a:t>．本当に災害が発生しそうになったときに、施設利用者や職員は、助かることができそう</a:t>
            </a:r>
            <a:r>
              <a:rPr lang="ja-JP" altLang="en-US" sz="2000" dirty="0">
                <a:latin typeface="+mn-ea"/>
              </a:rPr>
              <a:t>でしょうか？</a:t>
            </a:r>
            <a:endParaRPr kumimoji="1" lang="ja-JP" altLang="en-US" sz="2000" dirty="0">
              <a:latin typeface="+mn-ea"/>
            </a:endParaRPr>
          </a:p>
        </p:txBody>
      </p:sp>
    </p:spTree>
    <p:extLst>
      <p:ext uri="{BB962C8B-B14F-4D97-AF65-F5344CB8AC3E}">
        <p14:creationId xmlns:p14="http://schemas.microsoft.com/office/powerpoint/2010/main" val="961868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8</a:t>
            </a:fld>
            <a:endParaRPr kumimoji="1" lang="ja-JP" altLang="en-US"/>
          </a:p>
        </p:txBody>
      </p:sp>
      <p:sp>
        <p:nvSpPr>
          <p:cNvPr id="3" name="正方形/長方形 2">
            <a:extLst>
              <a:ext uri="{FF2B5EF4-FFF2-40B4-BE49-F238E27FC236}">
                <a16:creationId xmlns:a16="http://schemas.microsoft.com/office/drawing/2014/main" id="{F5AF0E18-8097-482A-9D52-EF2FA12AA68E}"/>
              </a:ext>
            </a:extLst>
          </p:cNvPr>
          <p:cNvSpPr/>
          <p:nvPr/>
        </p:nvSpPr>
        <p:spPr bwMode="auto">
          <a:xfrm>
            <a:off x="177076" y="881185"/>
            <a:ext cx="8724357" cy="1767633"/>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特別養護老人ホーム千寿園では、施設の</a:t>
            </a:r>
            <a:r>
              <a:rPr kumimoji="1" lang="en-US" altLang="ja-JP" kern="0" dirty="0">
                <a:latin typeface="メイリオ" panose="020B0604030504040204" pitchFamily="50" charset="-128"/>
                <a:ea typeface="メイリオ" panose="020B0604030504040204" pitchFamily="50" charset="-128"/>
              </a:rPr>
              <a:t>1</a:t>
            </a:r>
            <a:r>
              <a:rPr kumimoji="1" lang="ja-JP" altLang="en-US" kern="0" dirty="0">
                <a:latin typeface="メイリオ" panose="020B0604030504040204" pitchFamily="50" charset="-128"/>
                <a:ea typeface="メイリオ" panose="020B0604030504040204" pitchFamily="50" charset="-128"/>
              </a:rPr>
              <a:t>階が浸水し、利用者６５名のうち１４名が亡くなる被害が発生しました。</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施設は、避難計画を作成し訓練を実施していましたが、</a:t>
            </a:r>
            <a:r>
              <a:rPr kumimoji="1" lang="ja-JP" altLang="en-US" b="1" u="sng" kern="0" dirty="0">
                <a:latin typeface="メイリオ" panose="020B0604030504040204" pitchFamily="50" charset="-128"/>
                <a:ea typeface="メイリオ" panose="020B0604030504040204" pitchFamily="50" charset="-128"/>
              </a:rPr>
              <a:t>これまで浸水被害が無かった</a:t>
            </a:r>
            <a:r>
              <a:rPr kumimoji="1" lang="ja-JP" altLang="en-US" kern="0" dirty="0">
                <a:latin typeface="メイリオ" panose="020B0604030504040204" pitchFamily="50" charset="-128"/>
                <a:ea typeface="メイリオ" panose="020B0604030504040204" pitchFamily="50" charset="-128"/>
              </a:rPr>
              <a:t>ことから、土砂災害は警戒していたものの、</a:t>
            </a:r>
            <a:r>
              <a:rPr kumimoji="1" lang="ja-JP" altLang="en-US" b="1" u="sng" kern="0" dirty="0">
                <a:latin typeface="メイリオ" panose="020B0604030504040204" pitchFamily="50" charset="-128"/>
                <a:ea typeface="メイリオ" panose="020B0604030504040204" pitchFamily="50" charset="-128"/>
              </a:rPr>
              <a:t>大きな水害が発生することは想定していませんでした</a:t>
            </a:r>
            <a:r>
              <a:rPr kumimoji="1" lang="ja-JP" altLang="en-US" kern="0" dirty="0">
                <a:latin typeface="メイリオ" panose="020B0604030504040204" pitchFamily="50" charset="-128"/>
                <a:ea typeface="メイリオ" panose="020B0604030504040204" pitchFamily="50" charset="-128"/>
              </a:rPr>
              <a:t>。</a:t>
            </a:r>
          </a:p>
        </p:txBody>
      </p:sp>
      <p:grpSp>
        <p:nvGrpSpPr>
          <p:cNvPr id="5" name="グループ化 4"/>
          <p:cNvGrpSpPr/>
          <p:nvPr/>
        </p:nvGrpSpPr>
        <p:grpSpPr>
          <a:xfrm>
            <a:off x="-21458" y="3346956"/>
            <a:ext cx="3475561" cy="2526253"/>
            <a:chOff x="-87560" y="3789040"/>
            <a:chExt cx="3475561" cy="2526253"/>
          </a:xfrm>
        </p:grpSpPr>
        <p:pic>
          <p:nvPicPr>
            <p:cNvPr id="6" name="図 5">
              <a:extLst>
                <a:ext uri="{FF2B5EF4-FFF2-40B4-BE49-F238E27FC236}">
                  <a16:creationId xmlns:a16="http://schemas.microsoft.com/office/drawing/2014/main" id="{C382DBF1-B6F0-43F2-AEA2-1F4A10E57E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26999" y="3797125"/>
              <a:ext cx="3149976" cy="2474980"/>
            </a:xfrm>
            <a:prstGeom prst="rect">
              <a:avLst/>
            </a:prstGeom>
            <a:effectLst>
              <a:softEdge rad="31750"/>
            </a:effectLst>
          </p:spPr>
        </p:pic>
        <p:cxnSp>
          <p:nvCxnSpPr>
            <p:cNvPr id="7" name="直線矢印コネクタ 6"/>
            <p:cNvCxnSpPr/>
            <p:nvPr/>
          </p:nvCxnSpPr>
          <p:spPr>
            <a:xfrm flipH="1" flipV="1">
              <a:off x="931146" y="5451976"/>
              <a:ext cx="472995" cy="27165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A6F37A68-62B3-4198-9FCD-10F66601C7FC}"/>
                </a:ext>
              </a:extLst>
            </p:cNvPr>
            <p:cNvSpPr txBox="1"/>
            <p:nvPr/>
          </p:nvSpPr>
          <p:spPr>
            <a:xfrm>
              <a:off x="972799" y="5723635"/>
              <a:ext cx="534485" cy="269240"/>
            </a:xfrm>
            <a:prstGeom prst="rect">
              <a:avLst/>
            </a:prstGeom>
            <a:noFill/>
          </p:spPr>
          <p:txBody>
            <a:bodyPr wrap="square" rtlCol="0">
              <a:spAutoFit/>
            </a:bodyPr>
            <a:lstStyle/>
            <a:p>
              <a:pPr algn="ctr">
                <a:defRPr/>
              </a:pPr>
              <a:r>
                <a:rPr lang="ja-JP" altLang="en-US" sz="1166" b="1" dirty="0">
                  <a:solidFill>
                    <a:schemeClr val="bg1"/>
                  </a:solidFill>
                  <a:effectLst>
                    <a:glow rad="152400">
                      <a:srgbClr val="1F497D"/>
                    </a:glow>
                  </a:effectLst>
                  <a:latin typeface="ＭＳ ゴシック" panose="020B0609070205080204" pitchFamily="49" charset="-128"/>
                  <a:ea typeface="ＭＳ ゴシック" panose="020B0609070205080204" pitchFamily="49" charset="-128"/>
                </a:rPr>
                <a:t>小川</a:t>
              </a:r>
            </a:p>
          </p:txBody>
        </p:sp>
        <p:sp>
          <p:nvSpPr>
            <p:cNvPr id="9" name="テキスト ボックス 8">
              <a:extLst>
                <a:ext uri="{FF2B5EF4-FFF2-40B4-BE49-F238E27FC236}">
                  <a16:creationId xmlns:a16="http://schemas.microsoft.com/office/drawing/2014/main" id="{A6F37A68-62B3-4198-9FCD-10F66601C7FC}"/>
                </a:ext>
              </a:extLst>
            </p:cNvPr>
            <p:cNvSpPr txBox="1"/>
            <p:nvPr/>
          </p:nvSpPr>
          <p:spPr>
            <a:xfrm>
              <a:off x="-87560" y="3789040"/>
              <a:ext cx="692210" cy="269240"/>
            </a:xfrm>
            <a:prstGeom prst="rect">
              <a:avLst/>
            </a:prstGeom>
            <a:noFill/>
          </p:spPr>
          <p:txBody>
            <a:bodyPr wrap="square" rtlCol="0">
              <a:spAutoFit/>
            </a:bodyPr>
            <a:lstStyle/>
            <a:p>
              <a:pPr algn="ctr">
                <a:defRPr/>
              </a:pPr>
              <a:r>
                <a:rPr lang="ja-JP" altLang="en-US" sz="1166" b="1" dirty="0">
                  <a:solidFill>
                    <a:schemeClr val="bg1"/>
                  </a:solidFill>
                  <a:effectLst>
                    <a:glow rad="152400">
                      <a:srgbClr val="1F497D"/>
                    </a:glow>
                  </a:effectLst>
                  <a:latin typeface="ＭＳ ゴシック" panose="020B0609070205080204" pitchFamily="49" charset="-128"/>
                  <a:ea typeface="ＭＳ ゴシック" panose="020B0609070205080204" pitchFamily="49" charset="-128"/>
                </a:rPr>
                <a:t>球磨川</a:t>
              </a:r>
            </a:p>
          </p:txBody>
        </p:sp>
        <p:cxnSp>
          <p:nvCxnSpPr>
            <p:cNvPr id="10" name="直線矢印コネクタ 9"/>
            <p:cNvCxnSpPr/>
            <p:nvPr/>
          </p:nvCxnSpPr>
          <p:spPr>
            <a:xfrm flipV="1">
              <a:off x="433937" y="3840313"/>
              <a:ext cx="302208" cy="38393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A6F37A68-62B3-4198-9FCD-10F66601C7FC}"/>
                </a:ext>
              </a:extLst>
            </p:cNvPr>
            <p:cNvSpPr txBox="1"/>
            <p:nvPr/>
          </p:nvSpPr>
          <p:spPr>
            <a:xfrm>
              <a:off x="2702692" y="5121680"/>
              <a:ext cx="685309" cy="269240"/>
            </a:xfrm>
            <a:prstGeom prst="rect">
              <a:avLst/>
            </a:prstGeom>
            <a:noFill/>
          </p:spPr>
          <p:txBody>
            <a:bodyPr wrap="square" rtlCol="0">
              <a:spAutoFit/>
            </a:bodyPr>
            <a:lstStyle/>
            <a:p>
              <a:pPr defTabSz="888797">
                <a:defRPr/>
              </a:pPr>
              <a:r>
                <a:rPr lang="ja-JP" altLang="en-US" sz="1166" dirty="0">
                  <a:solidFill>
                    <a:srgbClr val="FFFFFF"/>
                  </a:solidFill>
                  <a:effectLst>
                    <a:glow rad="152400">
                      <a:srgbClr val="000000"/>
                    </a:glow>
                  </a:effectLst>
                  <a:latin typeface="ＭＳ ゴシック" panose="020B0609070205080204" pitchFamily="49" charset="-128"/>
                  <a:ea typeface="ＭＳ ゴシック" panose="020B0609070205080204" pitchFamily="49" charset="-128"/>
                </a:rPr>
                <a:t>千寿園</a:t>
              </a:r>
            </a:p>
          </p:txBody>
        </p:sp>
        <p:sp>
          <p:nvSpPr>
            <p:cNvPr id="12" name="楕円 11"/>
            <p:cNvSpPr/>
            <p:nvPr/>
          </p:nvSpPr>
          <p:spPr>
            <a:xfrm>
              <a:off x="1701987" y="5315010"/>
              <a:ext cx="1622194" cy="1000283"/>
            </a:xfrm>
            <a:prstGeom prst="ellipse">
              <a:avLst/>
            </a:prstGeom>
            <a:noFill/>
            <a:ln w="3810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8797">
                <a:defRPr/>
              </a:pPr>
              <a:endParaRPr lang="ja-JP" altLang="en-US" sz="1847">
                <a:solidFill>
                  <a:srgbClr val="FFFFFF"/>
                </a:solidFill>
                <a:latin typeface="Arial"/>
                <a:ea typeface="ＭＳ Ｐゴシック"/>
              </a:endParaRPr>
            </a:p>
          </p:txBody>
        </p:sp>
      </p:grpSp>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1570" y="3186405"/>
            <a:ext cx="5390752" cy="2986381"/>
          </a:xfrm>
          <a:prstGeom prst="rect">
            <a:avLst/>
          </a:prstGeom>
        </p:spPr>
      </p:pic>
      <p:sp>
        <p:nvSpPr>
          <p:cNvPr id="14" name="角丸四角形 13">
            <a:extLst>
              <a:ext uri="{FF2B5EF4-FFF2-40B4-BE49-F238E27FC236}">
                <a16:creationId xmlns:a16="http://schemas.microsoft.com/office/drawing/2014/main" id="{AB1145ED-70ED-4D09-99B7-8229BFFDC7C4}"/>
              </a:ext>
            </a:extLst>
          </p:cNvPr>
          <p:cNvSpPr/>
          <p:nvPr/>
        </p:nvSpPr>
        <p:spPr>
          <a:xfrm>
            <a:off x="104965" y="0"/>
            <a:ext cx="8868578" cy="722308"/>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令和</a:t>
            </a:r>
            <a:r>
              <a:rPr kumimoji="1" lang="en-US" altLang="ja-JP" sz="1200" b="1" dirty="0">
                <a:solidFill>
                  <a:prstClr val="white"/>
                </a:solidFill>
                <a:latin typeface="Calibri"/>
                <a:ea typeface="メイリオ" panose="020B0604030504040204" pitchFamily="50" charset="-128"/>
              </a:rPr>
              <a:t>2</a:t>
            </a:r>
            <a:r>
              <a:rPr kumimoji="1" lang="ja-JP" altLang="en-US" sz="1200" b="1" dirty="0">
                <a:solidFill>
                  <a:prstClr val="white"/>
                </a:solidFill>
                <a:latin typeface="Calibri"/>
                <a:ea typeface="メイリオ" panose="020B0604030504040204" pitchFamily="50" charset="-128"/>
              </a:rPr>
              <a:t>年</a:t>
            </a:r>
            <a:r>
              <a:rPr kumimoji="1" lang="en-US" altLang="ja-JP" sz="1200" b="1" dirty="0">
                <a:solidFill>
                  <a:prstClr val="white"/>
                </a:solidFill>
                <a:latin typeface="Calibri"/>
                <a:ea typeface="メイリオ" panose="020B0604030504040204" pitchFamily="50" charset="-128"/>
              </a:rPr>
              <a:t>7</a:t>
            </a:r>
            <a:r>
              <a:rPr kumimoji="1" lang="ja-JP" altLang="en-US" sz="1200" b="1" dirty="0">
                <a:solidFill>
                  <a:prstClr val="white"/>
                </a:solidFill>
                <a:latin typeface="Calibri"/>
                <a:ea typeface="メイリオ" panose="020B0604030504040204" pitchFamily="50" charset="-128"/>
              </a:rPr>
              <a:t>月における豪雨特別養護老人ホーム千寿園 （熊本県球磨村）の被害</a:t>
            </a:r>
            <a:r>
              <a:rPr kumimoji="1" lang="en-US" altLang="ja-JP" sz="1200" b="1" dirty="0">
                <a:solidFill>
                  <a:prstClr val="white"/>
                </a:solidFill>
                <a:latin typeface="Calibri"/>
                <a:ea typeface="メイリオ" panose="020B0604030504040204" pitchFamily="50" charset="-128"/>
              </a:rPr>
              <a:t>】</a:t>
            </a:r>
          </a:p>
        </p:txBody>
      </p:sp>
      <p:sp>
        <p:nvSpPr>
          <p:cNvPr id="15" name="テキスト ボックス 14"/>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29382656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3200" dirty="0"/>
              <a:t>４．グループ発表・感想等</a:t>
            </a:r>
            <a:endParaRPr kumimoji="1" lang="ja-JP" altLang="en-US" sz="3200" dirty="0"/>
          </a:p>
        </p:txBody>
      </p:sp>
      <p:sp>
        <p:nvSpPr>
          <p:cNvPr id="3" name="コンテンツ プレースホルダー 2"/>
          <p:cNvSpPr>
            <a:spLocks noGrp="1"/>
          </p:cNvSpPr>
          <p:nvPr>
            <p:ph idx="1"/>
          </p:nvPr>
        </p:nvSpPr>
        <p:spPr>
          <a:xfrm>
            <a:off x="628650" y="1825624"/>
            <a:ext cx="8070182" cy="4629605"/>
          </a:xfrm>
        </p:spPr>
        <p:txBody>
          <a:bodyPr>
            <a:normAutofit/>
          </a:bodyPr>
          <a:lstStyle/>
          <a:p>
            <a:pPr marL="0" indent="0">
              <a:buNone/>
            </a:pPr>
            <a:r>
              <a:rPr lang="ja-JP" altLang="en-US" u="sng" dirty="0"/>
              <a:t>複数のグループでＤＩＧを行った場合は</a:t>
            </a:r>
            <a:r>
              <a:rPr lang="ja-JP" altLang="en-US" dirty="0"/>
              <a:t>、各グループで発表し、グループ間の意見・考えも情報共有しましょう。</a:t>
            </a:r>
            <a:endParaRPr lang="en-US" altLang="ja-JP" dirty="0"/>
          </a:p>
          <a:p>
            <a:pPr marL="0" indent="0">
              <a:buNone/>
            </a:pPr>
            <a:endParaRPr lang="en-US" altLang="ja-JP" dirty="0"/>
          </a:p>
          <a:p>
            <a:pPr marL="0" indent="0">
              <a:buNone/>
            </a:pPr>
            <a:r>
              <a:rPr lang="ja-JP" altLang="en-US" dirty="0"/>
              <a:t>・各グループ　</a:t>
            </a:r>
            <a:r>
              <a:rPr lang="en-US" altLang="ja-JP" dirty="0"/>
              <a:t>3</a:t>
            </a:r>
            <a:r>
              <a:rPr lang="ja-JP" altLang="en-US" dirty="0"/>
              <a:t>分程度</a:t>
            </a:r>
            <a:endParaRPr lang="en-US" altLang="ja-JP" dirty="0"/>
          </a:p>
          <a:p>
            <a:pPr marL="0" indent="0">
              <a:buNone/>
            </a:pPr>
            <a:r>
              <a:rPr lang="ja-JP" altLang="en-US" dirty="0"/>
              <a:t>・気づきシートにまとめた内容を中心に発表</a:t>
            </a:r>
            <a:endParaRPr lang="en-US" altLang="ja-JP" dirty="0"/>
          </a:p>
          <a:p>
            <a:pPr marL="0" indent="0">
              <a:buNone/>
            </a:pPr>
            <a:r>
              <a:rPr lang="ja-JP" altLang="en-US" dirty="0"/>
              <a:t>・発表者　ファシリテーター又はオーディエンス</a:t>
            </a:r>
            <a:endParaRPr lang="en-US" altLang="ja-JP" dirty="0"/>
          </a:p>
        </p:txBody>
      </p:sp>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80</a:t>
            </a:fld>
            <a:endParaRPr kumimoji="1" lang="ja-JP" altLang="en-US" dirty="0"/>
          </a:p>
        </p:txBody>
      </p:sp>
    </p:spTree>
    <p:extLst>
      <p:ext uri="{BB962C8B-B14F-4D97-AF65-F5344CB8AC3E}">
        <p14:creationId xmlns:p14="http://schemas.microsoft.com/office/powerpoint/2010/main" val="9923786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D48BB0F-7520-4A71-9491-A14BDE3C46B0}"/>
              </a:ext>
            </a:extLst>
          </p:cNvPr>
          <p:cNvSpPr>
            <a:spLocks noGrp="1"/>
          </p:cNvSpPr>
          <p:nvPr>
            <p:ph type="sldNum" sz="quarter" idx="12"/>
          </p:nvPr>
        </p:nvSpPr>
        <p:spPr>
          <a:xfrm>
            <a:off x="6457950" y="6384525"/>
            <a:ext cx="1898645" cy="336951"/>
          </a:xfrm>
        </p:spPr>
        <p:txBody>
          <a:bodyPr/>
          <a:lstStyle/>
          <a:p>
            <a:fld id="{A224242B-D3F1-4579-BA7C-A35774163180}" type="slidenum">
              <a:rPr kumimoji="1" lang="ja-JP" altLang="en-US" sz="1100" smtClean="0"/>
              <a:t>81</a:t>
            </a:fld>
            <a:endParaRPr kumimoji="1" lang="ja-JP" altLang="en-US" sz="1100" dirty="0"/>
          </a:p>
        </p:txBody>
      </p:sp>
      <p:grpSp>
        <p:nvGrpSpPr>
          <p:cNvPr id="55" name="グループ化 54">
            <a:extLst>
              <a:ext uri="{FF2B5EF4-FFF2-40B4-BE49-F238E27FC236}">
                <a16:creationId xmlns:a16="http://schemas.microsoft.com/office/drawing/2014/main" id="{026C4060-FF3B-4089-B64F-FAC2C0D907E1}"/>
              </a:ext>
            </a:extLst>
          </p:cNvPr>
          <p:cNvGrpSpPr/>
          <p:nvPr/>
        </p:nvGrpSpPr>
        <p:grpSpPr>
          <a:xfrm>
            <a:off x="344488" y="3534570"/>
            <a:ext cx="3689006" cy="2344116"/>
            <a:chOff x="416496" y="3287954"/>
            <a:chExt cx="3997462" cy="2540119"/>
          </a:xfrm>
        </p:grpSpPr>
        <p:grpSp>
          <p:nvGrpSpPr>
            <p:cNvPr id="56" name="グループ化 55">
              <a:extLst>
                <a:ext uri="{FF2B5EF4-FFF2-40B4-BE49-F238E27FC236}">
                  <a16:creationId xmlns:a16="http://schemas.microsoft.com/office/drawing/2014/main" id="{2EBEE20E-4A87-43FF-B750-1675D85258C0}"/>
                </a:ext>
              </a:extLst>
            </p:cNvPr>
            <p:cNvGrpSpPr/>
            <p:nvPr/>
          </p:nvGrpSpPr>
          <p:grpSpPr>
            <a:xfrm>
              <a:off x="1620686" y="3287954"/>
              <a:ext cx="1589082" cy="800884"/>
              <a:chOff x="1686511" y="3286005"/>
              <a:chExt cx="1589082" cy="800884"/>
            </a:xfrm>
          </p:grpSpPr>
          <p:sp>
            <p:nvSpPr>
              <p:cNvPr id="67" name="円/楕円 5">
                <a:extLst>
                  <a:ext uri="{FF2B5EF4-FFF2-40B4-BE49-F238E27FC236}">
                    <a16:creationId xmlns:a16="http://schemas.microsoft.com/office/drawing/2014/main" id="{58D3A53B-41BD-4BF4-9711-C77BCE8029BB}"/>
                  </a:ext>
                </a:extLst>
              </p:cNvPr>
              <p:cNvSpPr/>
              <p:nvPr/>
            </p:nvSpPr>
            <p:spPr bwMode="auto">
              <a:xfrm>
                <a:off x="1686511" y="3286005"/>
                <a:ext cx="1589082" cy="800884"/>
              </a:xfrm>
              <a:prstGeom prst="ellipse">
                <a:avLst/>
              </a:prstGeom>
              <a:solidFill>
                <a:srgbClr val="FF99FF"/>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8" name="テキスト ボックス 6">
                <a:extLst>
                  <a:ext uri="{FF2B5EF4-FFF2-40B4-BE49-F238E27FC236}">
                    <a16:creationId xmlns:a16="http://schemas.microsoft.com/office/drawing/2014/main" id="{728B8B44-7A2C-4020-8133-3873AEED0A18}"/>
                  </a:ext>
                </a:extLst>
              </p:cNvPr>
              <p:cNvSpPr txBox="1"/>
              <p:nvPr/>
            </p:nvSpPr>
            <p:spPr bwMode="auto">
              <a:xfrm>
                <a:off x="1834883" y="3409448"/>
                <a:ext cx="1292340" cy="51898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訓練の実施</a:t>
                </a:r>
                <a:endParaRPr kumimoji="1" lang="en-US" altLang="ja-JP" sz="1600" b="0" i="0" u="none" strike="noStrike" kern="0" cap="none" spc="0" normalizeH="0" baseline="0" noProof="0" dirty="0">
                  <a:ln>
                    <a:noFill/>
                  </a:ln>
                  <a:solidFill>
                    <a:srgbClr val="FFFFFF"/>
                  </a:solidFill>
                  <a:effectLst/>
                  <a:uLnTx/>
                  <a:uFillTx/>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050" kern="0" dirty="0">
                    <a:solidFill>
                      <a:srgbClr val="FFFFFF"/>
                    </a:solidFill>
                    <a:cs typeface="Arial"/>
                  </a:rPr>
                  <a:t>（実際はどうだった）</a:t>
                </a:r>
                <a:endParaRPr kumimoji="1" lang="ja-JP" altLang="en-US" sz="1050" b="0" i="0" u="none" strike="noStrike" kern="0" cap="none" spc="0" normalizeH="0" baseline="0" noProof="0" dirty="0">
                  <a:ln>
                    <a:noFill/>
                  </a:ln>
                  <a:solidFill>
                    <a:srgbClr val="FFFFFF"/>
                  </a:solidFill>
                  <a:effectLst/>
                  <a:uLnTx/>
                  <a:uFillTx/>
                  <a:cs typeface="Arial"/>
                </a:endParaRPr>
              </a:p>
            </p:txBody>
          </p:sp>
        </p:grpSp>
        <p:grpSp>
          <p:nvGrpSpPr>
            <p:cNvPr id="57" name="グループ化 56">
              <a:extLst>
                <a:ext uri="{FF2B5EF4-FFF2-40B4-BE49-F238E27FC236}">
                  <a16:creationId xmlns:a16="http://schemas.microsoft.com/office/drawing/2014/main" id="{DEA751BB-2D8B-41AA-868C-848EA6104F3B}"/>
                </a:ext>
              </a:extLst>
            </p:cNvPr>
            <p:cNvGrpSpPr/>
            <p:nvPr/>
          </p:nvGrpSpPr>
          <p:grpSpPr>
            <a:xfrm>
              <a:off x="1620686" y="5027189"/>
              <a:ext cx="1589082" cy="800884"/>
              <a:chOff x="1712881" y="5213356"/>
              <a:chExt cx="1589082" cy="800884"/>
            </a:xfrm>
          </p:grpSpPr>
          <p:sp>
            <p:nvSpPr>
              <p:cNvPr id="65" name="円/楕円 12">
                <a:extLst>
                  <a:ext uri="{FF2B5EF4-FFF2-40B4-BE49-F238E27FC236}">
                    <a16:creationId xmlns:a16="http://schemas.microsoft.com/office/drawing/2014/main" id="{B1AA2306-DA79-4AFB-AABB-BDAEF210A3F0}"/>
                  </a:ext>
                </a:extLst>
              </p:cNvPr>
              <p:cNvSpPr/>
              <p:nvPr/>
            </p:nvSpPr>
            <p:spPr bwMode="auto">
              <a:xfrm>
                <a:off x="1712881" y="5213356"/>
                <a:ext cx="1589082" cy="800884"/>
              </a:xfrm>
              <a:prstGeom prst="ellipse">
                <a:avLst/>
              </a:prstGeom>
              <a:solidFill>
                <a:srgbClr val="7030A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6" name="テキスト ボックス 17">
                <a:extLst>
                  <a:ext uri="{FF2B5EF4-FFF2-40B4-BE49-F238E27FC236}">
                    <a16:creationId xmlns:a16="http://schemas.microsoft.com/office/drawing/2014/main" id="{A58D8506-4F09-430D-AF93-903C701D3A1B}"/>
                  </a:ext>
                </a:extLst>
              </p:cNvPr>
              <p:cNvSpPr txBox="1"/>
              <p:nvPr/>
            </p:nvSpPr>
            <p:spPr bwMode="auto">
              <a:xfrm>
                <a:off x="1977469" y="5336799"/>
                <a:ext cx="1059906"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rPr>
                  <a:t>なぜ、</a:t>
                </a:r>
                <a:endParaRPr kumimoji="1" lang="en-US" altLang="ja-JP"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latin typeface="ＭＳ Ｐゴシック" panose="020B0600070205080204" pitchFamily="50" charset="-128"/>
                    <a:ea typeface="ＭＳ Ｐゴシック" panose="020B0600070205080204" pitchFamily="50" charset="-128"/>
                    <a:cs typeface="Arial"/>
                  </a:rPr>
                  <a:t>そうなった</a:t>
                </a:r>
              </a:p>
            </p:txBody>
          </p:sp>
        </p:grpSp>
        <p:grpSp>
          <p:nvGrpSpPr>
            <p:cNvPr id="58" name="グループ化 57">
              <a:extLst>
                <a:ext uri="{FF2B5EF4-FFF2-40B4-BE49-F238E27FC236}">
                  <a16:creationId xmlns:a16="http://schemas.microsoft.com/office/drawing/2014/main" id="{3D047A75-BA1B-4F60-955B-B4CD13E22F7E}"/>
                </a:ext>
              </a:extLst>
            </p:cNvPr>
            <p:cNvGrpSpPr/>
            <p:nvPr/>
          </p:nvGrpSpPr>
          <p:grpSpPr>
            <a:xfrm>
              <a:off x="2824876" y="4122417"/>
              <a:ext cx="1589082" cy="800884"/>
              <a:chOff x="2685972" y="4169241"/>
              <a:chExt cx="1589082" cy="800884"/>
            </a:xfrm>
          </p:grpSpPr>
          <p:sp>
            <p:nvSpPr>
              <p:cNvPr id="63" name="円/楕円 14">
                <a:extLst>
                  <a:ext uri="{FF2B5EF4-FFF2-40B4-BE49-F238E27FC236}">
                    <a16:creationId xmlns:a16="http://schemas.microsoft.com/office/drawing/2014/main" id="{F280B21E-7631-457F-AD61-B03B640446F1}"/>
                  </a:ext>
                </a:extLst>
              </p:cNvPr>
              <p:cNvSpPr/>
              <p:nvPr/>
            </p:nvSpPr>
            <p:spPr bwMode="auto">
              <a:xfrm>
                <a:off x="2685972" y="4169241"/>
                <a:ext cx="1589082" cy="800884"/>
              </a:xfrm>
              <a:prstGeom prst="ellipse">
                <a:avLst/>
              </a:prstGeom>
              <a:solidFill>
                <a:srgbClr val="00B0F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4" name="テキスト ボックス 16">
                <a:extLst>
                  <a:ext uri="{FF2B5EF4-FFF2-40B4-BE49-F238E27FC236}">
                    <a16:creationId xmlns:a16="http://schemas.microsoft.com/office/drawing/2014/main" id="{F8273324-C61A-465D-A3E8-CD355875465E}"/>
                  </a:ext>
                </a:extLst>
              </p:cNvPr>
              <p:cNvSpPr txBox="1"/>
              <p:nvPr/>
            </p:nvSpPr>
            <p:spPr bwMode="auto">
              <a:xfrm>
                <a:off x="2946553" y="4292684"/>
                <a:ext cx="1067920"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何を</a:t>
                </a:r>
                <a:r>
                  <a:rPr kumimoji="1" lang="ja-JP" altLang="en-US" sz="1600" kern="0" dirty="0">
                    <a:solidFill>
                      <a:srgbClr val="FFFFFF"/>
                    </a:solidFill>
                    <a:cs typeface="Arial"/>
                  </a:rPr>
                  <a:t>しよう</a:t>
                </a:r>
                <a:endParaRPr kumimoji="1" lang="en-US" altLang="ja-JP" sz="1600" kern="0" dirty="0">
                  <a:solidFill>
                    <a:srgbClr val="FFFFFF"/>
                  </a:solidFill>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kern="0" dirty="0">
                    <a:solidFill>
                      <a:srgbClr val="FFFFFF"/>
                    </a:solidFill>
                    <a:cs typeface="Arial"/>
                  </a:rPr>
                  <a:t>としていた</a:t>
                </a:r>
                <a:endParaRPr kumimoji="1" lang="ja-JP" altLang="en-US" sz="1600" b="0" i="0" u="none" strike="noStrike" kern="0" cap="none" spc="0" normalizeH="0" baseline="0" noProof="0" dirty="0">
                  <a:ln>
                    <a:noFill/>
                  </a:ln>
                  <a:solidFill>
                    <a:srgbClr val="FFFFFF"/>
                  </a:solidFill>
                  <a:effectLst/>
                  <a:uLnTx/>
                  <a:uFillTx/>
                  <a:cs typeface="Arial"/>
                </a:endParaRPr>
              </a:p>
            </p:txBody>
          </p:sp>
        </p:grpSp>
        <p:grpSp>
          <p:nvGrpSpPr>
            <p:cNvPr id="59" name="グループ化 58">
              <a:extLst>
                <a:ext uri="{FF2B5EF4-FFF2-40B4-BE49-F238E27FC236}">
                  <a16:creationId xmlns:a16="http://schemas.microsoft.com/office/drawing/2014/main" id="{EA853ABB-1064-4B66-9B90-9E1A2B9B75E3}"/>
                </a:ext>
              </a:extLst>
            </p:cNvPr>
            <p:cNvGrpSpPr/>
            <p:nvPr/>
          </p:nvGrpSpPr>
          <p:grpSpPr>
            <a:xfrm>
              <a:off x="416496" y="4122417"/>
              <a:ext cx="1589082" cy="800884"/>
              <a:chOff x="425332" y="4457404"/>
              <a:chExt cx="1589082" cy="800884"/>
            </a:xfrm>
          </p:grpSpPr>
          <p:sp>
            <p:nvSpPr>
              <p:cNvPr id="61" name="円/楕円 11">
                <a:extLst>
                  <a:ext uri="{FF2B5EF4-FFF2-40B4-BE49-F238E27FC236}">
                    <a16:creationId xmlns:a16="http://schemas.microsoft.com/office/drawing/2014/main" id="{E48D164C-FB18-4615-9FB5-BE7F69617DCD}"/>
                  </a:ext>
                </a:extLst>
              </p:cNvPr>
              <p:cNvSpPr/>
              <p:nvPr/>
            </p:nvSpPr>
            <p:spPr bwMode="auto">
              <a:xfrm>
                <a:off x="425332" y="4457404"/>
                <a:ext cx="1589082" cy="800884"/>
              </a:xfrm>
              <a:prstGeom prst="ellipse">
                <a:avLst/>
              </a:prstGeom>
              <a:solidFill>
                <a:srgbClr val="FF0000"/>
              </a:solidFill>
              <a:ln w="9525" algn="ctr">
                <a:solidFill>
                  <a:srgbClr val="000000"/>
                </a:solidFill>
                <a:round/>
                <a:headEnd/>
                <a:tailEnd/>
              </a:ln>
              <a:scene3d>
                <a:camera prst="orthographicFront"/>
                <a:lightRig rig="threePt" dir="t"/>
              </a:scene3d>
              <a:sp3d extrusionH="241300" prstMaterial="metal">
                <a:bevelT w="165100" h="114300" prst="coolSlant"/>
                <a:extrusionClr>
                  <a:srgbClr val="FFE697"/>
                </a:extrusionClr>
                <a:contourClr>
                  <a:srgbClr val="FF8524"/>
                </a:contourClr>
              </a:sp3d>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6908800" marR="0" lvl="0" indent="0" algn="ctr" defTabSz="1277938" rtl="0" eaLnBrk="0" fontAlgn="base" latinLnBrk="0" hangingPunct="0">
                  <a:lnSpc>
                    <a:spcPct val="100000"/>
                  </a:lnSpc>
                  <a:spcBef>
                    <a:spcPts val="600"/>
                  </a:spcBef>
                  <a:spcAft>
                    <a:spcPts val="60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HGS創英角ｺﾞｼｯｸUB" pitchFamily="50" charset="-128"/>
                  <a:ea typeface="HGS創英角ｺﾞｼｯｸUB" pitchFamily="50" charset="-128"/>
                  <a:cs typeface="Arial"/>
                </a:endParaRPr>
              </a:p>
            </p:txBody>
          </p:sp>
          <p:sp>
            <p:nvSpPr>
              <p:cNvPr id="62" name="テキスト ボックス 18">
                <a:extLst>
                  <a:ext uri="{FF2B5EF4-FFF2-40B4-BE49-F238E27FC236}">
                    <a16:creationId xmlns:a16="http://schemas.microsoft.com/office/drawing/2014/main" id="{42B33AD4-5FAA-422E-B6A0-6D5065303B0C}"/>
                  </a:ext>
                </a:extLst>
              </p:cNvPr>
              <p:cNvSpPr txBox="1"/>
              <p:nvPr/>
            </p:nvSpPr>
            <p:spPr bwMode="auto">
              <a:xfrm>
                <a:off x="532024" y="4580847"/>
                <a:ext cx="1375697" cy="553998"/>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rgbClr val="FFFFFF"/>
                    </a:solidFill>
                    <a:effectLst/>
                    <a:uLnTx/>
                    <a:uFillTx/>
                    <a:cs typeface="Arial"/>
                  </a:rPr>
                  <a:t>次はどう</a:t>
                </a:r>
                <a:endParaRPr kumimoji="1" lang="en-US" altLang="ja-JP" sz="1600" b="0" i="0" u="none" strike="noStrike" kern="0" cap="none" spc="0" normalizeH="0" baseline="0" noProof="0" dirty="0">
                  <a:ln>
                    <a:noFill/>
                  </a:ln>
                  <a:solidFill>
                    <a:srgbClr val="FFFFFF"/>
                  </a:solidFill>
                  <a:effectLst/>
                  <a:uLnTx/>
                  <a:uFillTx/>
                  <a:cs typeface="Arial"/>
                </a:endParaRPr>
              </a:p>
              <a:p>
                <a:pPr marL="0" marR="0" lvl="0" indent="0" algn="ctr" defTabSz="1277938" rtl="0" eaLnBrk="1" fontAlgn="base" latinLnBrk="0" hangingPunct="1">
                  <a:lnSpc>
                    <a:spcPts val="1800"/>
                  </a:lnSpc>
                  <a:spcBef>
                    <a:spcPts val="0"/>
                  </a:spcBef>
                  <a:spcAft>
                    <a:spcPts val="0"/>
                  </a:spcAft>
                  <a:buClrTx/>
                  <a:buSzTx/>
                  <a:buFontTx/>
                  <a:buNone/>
                  <a:tabLst/>
                  <a:defRPr/>
                </a:pPr>
                <a:r>
                  <a:rPr kumimoji="1" lang="ja-JP" altLang="en-US" sz="1600" kern="0" dirty="0">
                    <a:solidFill>
                      <a:srgbClr val="FFFFFF"/>
                    </a:solidFill>
                    <a:cs typeface="Arial"/>
                  </a:rPr>
                  <a:t>改善すべきか</a:t>
                </a:r>
                <a:endParaRPr kumimoji="1" lang="ja-JP" altLang="en-US" sz="1600" b="0" i="0" u="none" strike="noStrike" kern="0" cap="none" spc="0" normalizeH="0" baseline="0" noProof="0" dirty="0">
                  <a:ln>
                    <a:noFill/>
                  </a:ln>
                  <a:solidFill>
                    <a:srgbClr val="FFFFFF"/>
                  </a:solidFill>
                  <a:effectLst/>
                  <a:uLnTx/>
                  <a:uFillTx/>
                  <a:cs typeface="Arial"/>
                </a:endParaRPr>
              </a:p>
            </p:txBody>
          </p:sp>
        </p:grpSp>
        <p:sp>
          <p:nvSpPr>
            <p:cNvPr id="60" name="テキスト ボックス 8">
              <a:extLst>
                <a:ext uri="{FF2B5EF4-FFF2-40B4-BE49-F238E27FC236}">
                  <a16:creationId xmlns:a16="http://schemas.microsoft.com/office/drawing/2014/main" id="{BC512DA4-D8CE-41A9-B724-F3D72ED0F20E}"/>
                </a:ext>
              </a:extLst>
            </p:cNvPr>
            <p:cNvSpPr txBox="1"/>
            <p:nvPr/>
          </p:nvSpPr>
          <p:spPr bwMode="auto">
            <a:xfrm>
              <a:off x="1995080" y="4348886"/>
              <a:ext cx="774571" cy="369332"/>
            </a:xfrm>
            <a:prstGeom prst="rect">
              <a:avLst/>
            </a:prstGeom>
          </p:spPr>
          <p:txBody>
            <a:bodyPr wrap="none">
              <a:spAutoFit/>
            </a:bodyP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l" defTabSz="1277938" rtl="0" eaLnBrk="1" fontAlgn="base" latinLnBrk="0" hangingPunct="1">
                <a:lnSpc>
                  <a:spcPct val="100000"/>
                </a:lnSpc>
                <a:spcBef>
                  <a:spcPts val="600"/>
                </a:spcBef>
                <a:spcAft>
                  <a:spcPts val="600"/>
                </a:spcAft>
                <a:buClrTx/>
                <a:buSzTx/>
                <a:buFontTx/>
                <a:buNone/>
                <a:tabLst/>
                <a:defRPr/>
              </a:pPr>
              <a:r>
                <a:rPr kumimoji="1" lang="en-US" altLang="ja-JP" sz="1800" b="0" i="0" u="none" strike="noStrike" kern="0" cap="none" spc="0" normalizeH="0" baseline="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rPr>
                <a:t>AAR</a:t>
              </a:r>
              <a:r>
                <a:rPr kumimoji="1" lang="en-US" altLang="ja-JP" sz="1800" b="0" i="0" u="none" strike="noStrike" kern="0" cap="none" spc="0" normalizeH="0" baseline="3000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rPr>
                <a:t>※</a:t>
              </a:r>
              <a:endParaRPr kumimoji="1" lang="ja-JP" altLang="en-US" sz="1800" b="0" i="0" u="none" strike="noStrike" kern="0" cap="none" spc="0" normalizeH="0" baseline="30000" noProof="0" dirty="0">
                <a:ln>
                  <a:noFill/>
                </a:ln>
                <a:solidFill>
                  <a:srgbClr val="000000"/>
                </a:solidFill>
                <a:effectLst/>
                <a:uLnTx/>
                <a:uFillTx/>
                <a:latin typeface="ＭＳ Ｐゴシック" panose="020B0600070205080204" pitchFamily="50" charset="-128"/>
                <a:ea typeface="ＭＳ Ｐゴシック" panose="020B0600070205080204" pitchFamily="50" charset="-128"/>
                <a:cs typeface="Arial"/>
              </a:endParaRPr>
            </a:p>
          </p:txBody>
        </p:sp>
      </p:grpSp>
      <p:sp>
        <p:nvSpPr>
          <p:cNvPr id="69" name="正方形/長方形 68">
            <a:extLst>
              <a:ext uri="{FF2B5EF4-FFF2-40B4-BE49-F238E27FC236}">
                <a16:creationId xmlns:a16="http://schemas.microsoft.com/office/drawing/2014/main" id="{2C520576-B0B4-4427-AFA2-312679D4F009}"/>
              </a:ext>
            </a:extLst>
          </p:cNvPr>
          <p:cNvSpPr/>
          <p:nvPr/>
        </p:nvSpPr>
        <p:spPr>
          <a:xfrm>
            <a:off x="72008" y="967887"/>
            <a:ext cx="8985030" cy="2261254"/>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避難訓練は、</a:t>
            </a:r>
            <a:r>
              <a:rPr kumimoji="1" lang="ja-JP" altLang="en-US" b="1" u="sng" kern="0" dirty="0">
                <a:solidFill>
                  <a:srgbClr val="000000"/>
                </a:solidFill>
                <a:latin typeface="メイリオ" panose="020B0604030504040204" pitchFamily="50" charset="-128"/>
                <a:ea typeface="メイリオ" panose="020B0604030504040204" pitchFamily="50" charset="-128"/>
              </a:rPr>
              <a:t>毎年実施することが重要</a:t>
            </a:r>
            <a:r>
              <a:rPr kumimoji="1" lang="ja-JP" altLang="en-US" kern="0" dirty="0">
                <a:solidFill>
                  <a:srgbClr val="000000"/>
                </a:solidFill>
                <a:latin typeface="メイリオ" panose="020B0604030504040204" pitchFamily="50" charset="-128"/>
                <a:ea typeface="メイリオ" panose="020B0604030504040204" pitchFamily="50" charset="-128"/>
              </a:rPr>
              <a:t>です。</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また、訓練結果は</a:t>
            </a:r>
            <a:r>
              <a:rPr kumimoji="1" lang="ja-JP" altLang="en-US" b="1" u="sng" kern="0" dirty="0">
                <a:solidFill>
                  <a:srgbClr val="000000"/>
                </a:solidFill>
                <a:latin typeface="メイリオ" panose="020B0604030504040204" pitchFamily="50" charset="-128"/>
                <a:ea typeface="メイリオ" panose="020B0604030504040204" pitchFamily="50" charset="-128"/>
              </a:rPr>
              <a:t>市町村に報告</a:t>
            </a:r>
            <a:r>
              <a:rPr kumimoji="1" lang="ja-JP" altLang="en-US" kern="0" dirty="0">
                <a:solidFill>
                  <a:srgbClr val="000000"/>
                </a:solidFill>
                <a:latin typeface="メイリオ" panose="020B0604030504040204" pitchFamily="50" charset="-128"/>
                <a:ea typeface="メイリオ" panose="020B0604030504040204" pitchFamily="50" charset="-128"/>
              </a:rPr>
              <a:t>する必要があります。</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訓練終了後には、参加者により</a:t>
            </a:r>
            <a:r>
              <a:rPr kumimoji="1" lang="ja-JP" altLang="en-US" b="1" u="sng" kern="0" dirty="0">
                <a:latin typeface="メイリオ" panose="020B0604030504040204" pitchFamily="50" charset="-128"/>
                <a:ea typeface="メイリオ" panose="020B0604030504040204" pitchFamily="50" charset="-128"/>
              </a:rPr>
              <a:t>訓練の振り返り（</a:t>
            </a:r>
            <a:r>
              <a:rPr kumimoji="1" lang="en-US" altLang="ja-JP" b="1" u="sng" kern="0" dirty="0">
                <a:latin typeface="メイリオ" panose="020B0604030504040204" pitchFamily="50" charset="-128"/>
                <a:ea typeface="メイリオ" panose="020B0604030504040204" pitchFamily="50" charset="-128"/>
              </a:rPr>
              <a:t>AAR</a:t>
            </a:r>
            <a:r>
              <a:rPr kumimoji="1" lang="en-US" altLang="ja-JP" b="1" u="sng" kern="0" baseline="3000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）を実施</a:t>
            </a:r>
            <a:r>
              <a:rPr kumimoji="1" lang="ja-JP" altLang="en-US" kern="0" dirty="0">
                <a:latin typeface="メイリオ" panose="020B0604030504040204" pitchFamily="50" charset="-128"/>
                <a:ea typeface="メイリオ" panose="020B0604030504040204" pitchFamily="50" charset="-128"/>
              </a:rPr>
              <a:t>し、必要に応じて</a:t>
            </a:r>
            <a:r>
              <a:rPr kumimoji="1" lang="ja-JP" altLang="en-US" b="1" u="sng" kern="0" dirty="0">
                <a:latin typeface="メイリオ" panose="020B0604030504040204" pitchFamily="50" charset="-128"/>
                <a:ea typeface="メイリオ" panose="020B0604030504040204" pitchFamily="50" charset="-128"/>
              </a:rPr>
              <a:t>避難確保計画を見直すとともに、</a:t>
            </a:r>
            <a:r>
              <a:rPr kumimoji="1" lang="ja-JP" altLang="en-US" kern="0" dirty="0">
                <a:latin typeface="メイリオ" panose="020B0604030504040204" pitchFamily="50" charset="-128"/>
                <a:ea typeface="メイリオ" panose="020B0604030504040204" pitchFamily="50" charset="-128"/>
              </a:rPr>
              <a:t>避難体制の改善につなげるようにしましょう。</a:t>
            </a:r>
            <a:endParaRPr kumimoji="1" lang="en-US" altLang="ja-JP" kern="0" dirty="0">
              <a:solidFill>
                <a:srgbClr val="000000"/>
              </a:solidFill>
              <a:latin typeface="メイリオ" panose="020B0604030504040204" pitchFamily="50" charset="-128"/>
              <a:ea typeface="メイリオ" panose="020B0604030504040204" pitchFamily="50" charset="-128"/>
            </a:endParaRPr>
          </a:p>
          <a:p>
            <a:pPr marL="358775" indent="-358775" defTabSz="1277938" eaLnBrk="1" hangingPunct="1">
              <a:spcBef>
                <a:spcPts val="600"/>
              </a:spcBef>
              <a:spcAft>
                <a:spcPts val="600"/>
              </a:spcAft>
              <a:buFont typeface="Wingdings" panose="05000000000000000000" pitchFamily="2" charset="2"/>
              <a:buChar char="¡"/>
              <a:defRPr/>
            </a:pPr>
            <a:r>
              <a:rPr kumimoji="1" lang="ja-JP" altLang="en-US" kern="0" dirty="0">
                <a:solidFill>
                  <a:srgbClr val="000000"/>
                </a:solidFill>
                <a:latin typeface="メイリオ" panose="020B0604030504040204" pitchFamily="50" charset="-128"/>
                <a:ea typeface="メイリオ" panose="020B0604030504040204" pitchFamily="50" charset="-128"/>
              </a:rPr>
              <a:t>訓練結果の振り返りを適切に実施するためには</a:t>
            </a:r>
            <a:r>
              <a:rPr kumimoji="1" lang="ja-JP" altLang="en-US" kern="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あらかじめ訓練の目的と目標を決めておく</a:t>
            </a:r>
            <a:r>
              <a:rPr kumimoji="1" lang="ja-JP" altLang="en-US" kern="0" dirty="0">
                <a:latin typeface="メイリオ" panose="020B0604030504040204" pitchFamily="50" charset="-128"/>
                <a:ea typeface="メイリオ" panose="020B0604030504040204" pitchFamily="50" charset="-128"/>
              </a:rPr>
              <a:t>ことが重要です。</a:t>
            </a:r>
            <a:endParaRPr kumimoji="1" lang="en-US" altLang="ja-JP" kern="0" dirty="0">
              <a:latin typeface="メイリオ" panose="020B0604030504040204" pitchFamily="50" charset="-128"/>
              <a:ea typeface="メイリオ" panose="020B0604030504040204" pitchFamily="50" charset="-128"/>
            </a:endParaRPr>
          </a:p>
        </p:txBody>
      </p:sp>
      <p:sp>
        <p:nvSpPr>
          <p:cNvPr id="70" name="角丸四角形 2">
            <a:extLst>
              <a:ext uri="{FF2B5EF4-FFF2-40B4-BE49-F238E27FC236}">
                <a16:creationId xmlns:a16="http://schemas.microsoft.com/office/drawing/2014/main" id="{432AF395-FFFF-4AAC-B075-6068B56D38B1}"/>
              </a:ext>
            </a:extLst>
          </p:cNvPr>
          <p:cNvSpPr/>
          <p:nvPr/>
        </p:nvSpPr>
        <p:spPr>
          <a:xfrm>
            <a:off x="93000" y="55556"/>
            <a:ext cx="8969977" cy="664443"/>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Calibri"/>
                <a:ea typeface="メイリオ" panose="020B0604030504040204" pitchFamily="50" charset="-128"/>
                <a:cs typeface="Arial"/>
              </a:rPr>
              <a:t>避難訓練における留意点</a:t>
            </a:r>
            <a:endParaRPr kumimoji="1" lang="en-US" altLang="ja-JP" sz="2400" b="1" i="0" u="none" strike="noStrike" kern="1200" cap="none" spc="0" normalizeH="0" baseline="0" noProof="0" dirty="0">
              <a:ln>
                <a:noFill/>
              </a:ln>
              <a:solidFill>
                <a:prstClr val="white"/>
              </a:solidFill>
              <a:effectLst/>
              <a:uLnTx/>
              <a:uFillTx/>
              <a:latin typeface="Calibri"/>
              <a:ea typeface="メイリオ" panose="020B0604030504040204" pitchFamily="50" charset="-128"/>
              <a:cs typeface="Arial"/>
            </a:endParaRPr>
          </a:p>
        </p:txBody>
      </p:sp>
      <p:sp>
        <p:nvSpPr>
          <p:cNvPr id="71" name="角丸四角形吹き出し 7">
            <a:extLst>
              <a:ext uri="{FF2B5EF4-FFF2-40B4-BE49-F238E27FC236}">
                <a16:creationId xmlns:a16="http://schemas.microsoft.com/office/drawing/2014/main" id="{32F5ED56-B893-4BD3-8828-5E48241076EF}"/>
              </a:ext>
            </a:extLst>
          </p:cNvPr>
          <p:cNvSpPr/>
          <p:nvPr/>
        </p:nvSpPr>
        <p:spPr bwMode="auto">
          <a:xfrm>
            <a:off x="3872880" y="3498074"/>
            <a:ext cx="1363060" cy="571068"/>
          </a:xfrm>
          <a:prstGeom prst="wedgeRoundRectCallout">
            <a:avLst>
              <a:gd name="adj1" fmla="val -29587"/>
              <a:gd name="adj2" fmla="val 77112"/>
              <a:gd name="adj3" fmla="val 16667"/>
            </a:avLst>
          </a:prstGeom>
          <a:solidFill>
            <a:srgbClr val="FFFFFF"/>
          </a:solidFill>
          <a:ln w="9525" algn="ctr">
            <a:solidFill>
              <a:srgbClr val="000000"/>
            </a:solidFill>
            <a:round/>
            <a:headEnd/>
            <a:tailEnd/>
          </a:ln>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ctr" defTabSz="1277938" rtl="0" eaLnBrk="0" fontAlgn="base" latinLnBrk="0" hangingPunct="0">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ＭＳ Ｐゴシック"/>
                <a:ea typeface="ＭＳ Ｐゴシック"/>
                <a:cs typeface="Arial"/>
              </a:rPr>
              <a:t>目標の</a:t>
            </a:r>
            <a:r>
              <a:rPr kumimoji="1" lang="ja-JP" altLang="en-US" sz="1400" b="0" i="0" u="none" strike="noStrike" kern="1200" cap="none" spc="0" normalizeH="0" baseline="0" noProof="0" dirty="0">
                <a:ln>
                  <a:noFill/>
                </a:ln>
                <a:solidFill>
                  <a:srgbClr val="FF0000"/>
                </a:solidFill>
                <a:effectLst/>
                <a:uLnTx/>
                <a:uFillTx/>
                <a:latin typeface="ＭＳ Ｐゴシック"/>
                <a:ea typeface="ＭＳ Ｐゴシック"/>
                <a:cs typeface="Arial"/>
              </a:rPr>
              <a:t>設定が</a:t>
            </a:r>
            <a:endParaRPr kumimoji="1" lang="en-US" altLang="ja-JP" sz="1400" b="0" i="0" u="none" strike="noStrike" kern="1200" cap="none" spc="0" normalizeH="0" baseline="0" noProof="0" dirty="0">
              <a:ln>
                <a:noFill/>
              </a:ln>
              <a:solidFill>
                <a:srgbClr val="FF0000"/>
              </a:solidFill>
              <a:effectLst/>
              <a:uLnTx/>
              <a:uFillTx/>
              <a:latin typeface="ＭＳ Ｐゴシック"/>
              <a:ea typeface="ＭＳ Ｐゴシック"/>
              <a:cs typeface="Arial"/>
            </a:endParaRPr>
          </a:p>
          <a:p>
            <a:pPr marL="0" marR="0" lvl="0" indent="0" algn="ctr" defTabSz="1277938" rtl="0" eaLnBrk="0" fontAlgn="base" latinLnBrk="0" hangingPunct="0">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ＭＳ Ｐゴシック"/>
                <a:ea typeface="ＭＳ Ｐゴシック"/>
                <a:cs typeface="Arial"/>
              </a:rPr>
              <a:t>重要です。</a:t>
            </a:r>
          </a:p>
        </p:txBody>
      </p:sp>
      <p:sp>
        <p:nvSpPr>
          <p:cNvPr id="73" name="テキスト ボックス 72">
            <a:extLst>
              <a:ext uri="{FF2B5EF4-FFF2-40B4-BE49-F238E27FC236}">
                <a16:creationId xmlns:a16="http://schemas.microsoft.com/office/drawing/2014/main" id="{9F141B4D-7D2D-49AA-8CAC-0355C98CC724}"/>
              </a:ext>
            </a:extLst>
          </p:cNvPr>
          <p:cNvSpPr txBox="1"/>
          <p:nvPr/>
        </p:nvSpPr>
        <p:spPr>
          <a:xfrm>
            <a:off x="200472" y="5909674"/>
            <a:ext cx="4855443" cy="738664"/>
          </a:xfrm>
          <a:prstGeom prst="rect">
            <a:avLst/>
          </a:prstGeom>
        </p:spPr>
        <p:txBody>
          <a:bodyPr wrap="square" rtlCol="0">
            <a:spAutoFit/>
          </a:bodyPr>
          <a:lstStyle/>
          <a:p>
            <a:pPr marL="177800" indent="-177800" defTabSz="1277938" eaLnBrk="1" hangingPunct="1">
              <a:spcBef>
                <a:spcPts val="600"/>
              </a:spcBef>
              <a:spcAft>
                <a:spcPts val="600"/>
              </a:spcAft>
            </a:pPr>
            <a:r>
              <a:rPr lang="en-US" altLang="ja-JP" sz="1400" dirty="0"/>
              <a:t>※AAR</a:t>
            </a:r>
            <a:r>
              <a:rPr lang="ja-JP" altLang="en-US" sz="1400" dirty="0"/>
              <a:t>（</a:t>
            </a:r>
            <a:r>
              <a:rPr lang="en-US" altLang="ja-JP" sz="1400" dirty="0"/>
              <a:t>After Action Review</a:t>
            </a:r>
            <a:r>
              <a:rPr lang="ja-JP" altLang="en-US" sz="1400" dirty="0"/>
              <a:t>）とは、訓練で明らかになった失敗や課題を当事者同士で議論し、次への改善や教訓として組織の災害対応に活かす「ふりかえり」です。</a:t>
            </a:r>
            <a:endParaRPr kumimoji="1" lang="ja-JP" altLang="en-US" sz="1400" kern="0" dirty="0"/>
          </a:p>
        </p:txBody>
      </p:sp>
      <p:grpSp>
        <p:nvGrpSpPr>
          <p:cNvPr id="74" name="グループ化 73">
            <a:extLst>
              <a:ext uri="{FF2B5EF4-FFF2-40B4-BE49-F238E27FC236}">
                <a16:creationId xmlns:a16="http://schemas.microsoft.com/office/drawing/2014/main" id="{B37F0BBF-2E69-458D-91B3-0178F41317DA}"/>
              </a:ext>
            </a:extLst>
          </p:cNvPr>
          <p:cNvGrpSpPr/>
          <p:nvPr/>
        </p:nvGrpSpPr>
        <p:grpSpPr>
          <a:xfrm>
            <a:off x="4984151" y="3491631"/>
            <a:ext cx="3839356" cy="3061369"/>
            <a:chOff x="5386432" y="3439900"/>
            <a:chExt cx="4160383" cy="3317345"/>
          </a:xfrm>
        </p:grpSpPr>
        <p:sp>
          <p:nvSpPr>
            <p:cNvPr id="75" name="テキスト ボックス 10">
              <a:extLst>
                <a:ext uri="{FF2B5EF4-FFF2-40B4-BE49-F238E27FC236}">
                  <a16:creationId xmlns:a16="http://schemas.microsoft.com/office/drawing/2014/main" id="{DFDB87B5-1DCB-4D4A-9447-5C326E5AEDE0}"/>
                </a:ext>
              </a:extLst>
            </p:cNvPr>
            <p:cNvSpPr txBox="1">
              <a:spLocks noChangeArrowheads="1"/>
            </p:cNvSpPr>
            <p:nvPr/>
          </p:nvSpPr>
          <p:spPr bwMode="auto">
            <a:xfrm>
              <a:off x="6606475" y="4212088"/>
              <a:ext cx="294034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100000"/>
                <a:buChar char="•"/>
                <a:defRPr kumimoji="1" sz="3300">
                  <a:solidFill>
                    <a:schemeClr val="tx1"/>
                  </a:solidFill>
                  <a:latin typeface="Arial" panose="020B0604020202020204" pitchFamily="34" charset="0"/>
                  <a:ea typeface="ＭＳ Ｐゴシック" panose="020B0600070205080204" pitchFamily="50" charset="-128"/>
                </a:defRPr>
              </a:lvl1pPr>
              <a:lvl2pPr>
                <a:spcBef>
                  <a:spcPct val="20000"/>
                </a:spcBef>
                <a:buSzPct val="100000"/>
                <a:buChar char="–"/>
                <a:defRPr kumimoji="1" sz="2900">
                  <a:solidFill>
                    <a:schemeClr val="tx1"/>
                  </a:solidFill>
                  <a:latin typeface="Arial" panose="020B0604020202020204" pitchFamily="34" charset="0"/>
                  <a:ea typeface="ＭＳ Ｐゴシック" panose="020B0600070205080204" pitchFamily="50" charset="-128"/>
                </a:defRPr>
              </a:lvl2pPr>
              <a:lvl3pPr>
                <a:spcBef>
                  <a:spcPct val="20000"/>
                </a:spcBef>
                <a:buSzPct val="100000"/>
                <a:buChar char="•"/>
                <a:defRPr kumimoji="1" sz="2500">
                  <a:solidFill>
                    <a:schemeClr val="tx1"/>
                  </a:solidFill>
                  <a:latin typeface="Arial" panose="020B0604020202020204" pitchFamily="34" charset="0"/>
                  <a:ea typeface="ＭＳ Ｐゴシック" panose="020B0600070205080204" pitchFamily="50" charset="-128"/>
                </a:defRPr>
              </a:lvl3pPr>
              <a:lvl4pPr>
                <a:spcBef>
                  <a:spcPct val="20000"/>
                </a:spcBef>
                <a:buSzPct val="100000"/>
                <a:buChar char="–"/>
                <a:defRPr kumimoji="1" sz="2100">
                  <a:solidFill>
                    <a:schemeClr val="tx1"/>
                  </a:solidFill>
                  <a:latin typeface="Arial" panose="020B0604020202020204" pitchFamily="34" charset="0"/>
                  <a:ea typeface="ＭＳ Ｐゴシック" panose="020B0600070205080204" pitchFamily="50" charset="-128"/>
                </a:defRPr>
              </a:lvl4pPr>
              <a:lvl5pPr>
                <a:spcBef>
                  <a:spcPct val="20000"/>
                </a:spcBef>
                <a:buSzPct val="100000"/>
                <a:buChar char="»"/>
                <a:defRPr kumimoji="1" sz="2100">
                  <a:solidFill>
                    <a:schemeClr val="tx1"/>
                  </a:solidFill>
                  <a:latin typeface="Arial" panose="020B0604020202020204" pitchFamily="34" charset="0"/>
                  <a:ea typeface="ＭＳ Ｐゴシック" panose="020B0600070205080204" pitchFamily="50" charset="-128"/>
                </a:defRPr>
              </a:lvl5pPr>
              <a:lvl6pPr marL="17033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6pPr>
              <a:lvl7pPr marL="21605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7pPr>
              <a:lvl8pPr marL="26177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8pPr>
              <a:lvl9pPr marL="3074988" indent="582613" eaLnBrk="0" fontAlgn="base" hangingPunct="0">
                <a:spcBef>
                  <a:spcPct val="20000"/>
                </a:spcBef>
                <a:spcAft>
                  <a:spcPct val="0"/>
                </a:spcAft>
                <a:buSzPct val="100000"/>
                <a:buChar char="»"/>
                <a:defRPr kumimoji="1" sz="21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１．何をしようとしていた？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２．実際はどうだった？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３．なぜそうなった？</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rPr>
                <a:t>４．次はどう改善すべきか？</a:t>
              </a:r>
              <a:endParaRPr kumimoji="0" lang="en-US" altLang="ja-JP" sz="1600" b="0" i="0" u="none" strike="noStrike" kern="1200" cap="none" spc="0" normalizeH="0" baseline="0" noProof="0" dirty="0">
                <a:ln>
                  <a:noFill/>
                </a:ln>
                <a:solidFill>
                  <a:srgbClr val="0000FF"/>
                </a:solidFill>
                <a:effectLst/>
                <a:uLnTx/>
                <a:uFillTx/>
                <a:latin typeface="ＭＳ Ｐゴシック" panose="020B0600070205080204" pitchFamily="50" charset="-128"/>
                <a:ea typeface="ＭＳ Ｐゴシック" panose="020B0600070205080204" pitchFamily="50" charset="-128"/>
                <a:cs typeface="Arial"/>
              </a:endParaRPr>
            </a:p>
          </p:txBody>
        </p:sp>
        <p:pic>
          <p:nvPicPr>
            <p:cNvPr id="76" name="Picture 40">
              <a:extLst>
                <a:ext uri="{FF2B5EF4-FFF2-40B4-BE49-F238E27FC236}">
                  <a16:creationId xmlns:a16="http://schemas.microsoft.com/office/drawing/2014/main" id="{F6C6D637-8A77-488A-9A20-C6C1D93A92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432" y="5579631"/>
              <a:ext cx="1899664" cy="1148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角丸四角形吹き出し 8">
              <a:extLst>
                <a:ext uri="{FF2B5EF4-FFF2-40B4-BE49-F238E27FC236}">
                  <a16:creationId xmlns:a16="http://schemas.microsoft.com/office/drawing/2014/main" id="{4C8FBEAD-89B2-4FB8-B3AC-8713D27FCEB9}"/>
                </a:ext>
              </a:extLst>
            </p:cNvPr>
            <p:cNvSpPr/>
            <p:nvPr/>
          </p:nvSpPr>
          <p:spPr bwMode="auto">
            <a:xfrm>
              <a:off x="6531609" y="4200528"/>
              <a:ext cx="2940402" cy="1264683"/>
            </a:xfrm>
            <a:prstGeom prst="wedgeRoundRectCallout">
              <a:avLst>
                <a:gd name="adj1" fmla="val -65634"/>
                <a:gd name="adj2" fmla="val 45218"/>
                <a:gd name="adj3" fmla="val 16667"/>
              </a:avLst>
            </a:prstGeom>
            <a:noFill/>
            <a:ln w="9525" algn="ctr">
              <a:solidFill>
                <a:srgbClr val="000000"/>
              </a:solidFill>
              <a:round/>
              <a:headEnd/>
              <a:tailEnd/>
            </a:ln>
          </p:spPr>
          <p:txBody>
            <a:bodyPr anchor="ctr"/>
            <a:lstStyle>
              <a:defPPr>
                <a:defRPr lang="en-US"/>
              </a:defPPr>
              <a:lvl1pPr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1pPr>
              <a:lvl2pPr marL="311150" indent="1460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2pPr>
              <a:lvl3pPr marL="622300" indent="29210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3pPr>
              <a:lvl4pPr marL="933450" indent="438150"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4pPr>
              <a:lvl5pPr marL="1246188" indent="582613" algn="l" rtl="0" eaLnBrk="0" fontAlgn="base" hangingPunct="0">
                <a:spcBef>
                  <a:spcPct val="0"/>
                </a:spcBef>
                <a:spcAft>
                  <a:spcPct val="0"/>
                </a:spcAft>
                <a:defRPr sz="800"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sz="800" kern="1200">
                  <a:solidFill>
                    <a:schemeClr val="tx1"/>
                  </a:solidFill>
                  <a:latin typeface="ＭＳ Ｐゴシック" panose="020B0600070205080204" pitchFamily="50" charset="-128"/>
                  <a:ea typeface="ＭＳ Ｐゴシック" panose="020B0600070205080204" pitchFamily="50" charset="-128"/>
                  <a:cs typeface="+mn-cs"/>
                </a:defRPr>
              </a:lvl9pPr>
            </a:lstStyle>
            <a:p>
              <a:pPr marL="0" marR="0" lvl="0" indent="0" algn="l" defTabSz="1277938" rtl="0" eaLnBrk="0" fontAlgn="base" latinLnBrk="0" hangingPunct="0">
                <a:lnSpc>
                  <a:spcPct val="100000"/>
                </a:lnSpc>
                <a:spcBef>
                  <a:spcPts val="600"/>
                </a:spcBef>
                <a:spcAft>
                  <a:spcPts val="600"/>
                </a:spcAft>
                <a:buClrTx/>
                <a:buSzTx/>
                <a:buFontTx/>
                <a:buNone/>
                <a:tabLst/>
                <a:defRPr/>
              </a:pPr>
              <a:endParaRPr kumimoji="1" lang="ja-JP" altLang="en-US" sz="1100" b="0" i="0" u="none" strike="noStrike" kern="1200" cap="none" spc="0" normalizeH="0" baseline="0" noProof="0" dirty="0">
                <a:ln>
                  <a:noFill/>
                </a:ln>
                <a:solidFill>
                  <a:srgbClr val="FF0000"/>
                </a:solidFill>
                <a:effectLst/>
                <a:uLnTx/>
                <a:uFillTx/>
                <a:latin typeface="ＭＳ Ｐゴシック"/>
                <a:ea typeface="ＭＳ Ｐゴシック"/>
                <a:cs typeface="Arial"/>
              </a:endParaRPr>
            </a:p>
          </p:txBody>
        </p:sp>
        <p:sp>
          <p:nvSpPr>
            <p:cNvPr id="78" name="テキスト ボックス 77">
              <a:extLst>
                <a:ext uri="{FF2B5EF4-FFF2-40B4-BE49-F238E27FC236}">
                  <a16:creationId xmlns:a16="http://schemas.microsoft.com/office/drawing/2014/main" id="{171D3E49-9D6C-4591-A74D-A3C945B37F2D}"/>
                </a:ext>
              </a:extLst>
            </p:cNvPr>
            <p:cNvSpPr txBox="1"/>
            <p:nvPr/>
          </p:nvSpPr>
          <p:spPr>
            <a:xfrm>
              <a:off x="6839780" y="6480246"/>
              <a:ext cx="2448106" cy="276999"/>
            </a:xfrm>
            <a:prstGeom prst="rect">
              <a:avLst/>
            </a:prstGeom>
          </p:spPr>
          <p:txBody>
            <a:bodyPr wrap="none" rtlCol="0">
              <a:spAutoFit/>
            </a:bodyPr>
            <a:lstStyle/>
            <a:p>
              <a:pPr defTabSz="1277938" eaLnBrk="1" hangingPunct="1">
                <a:spcBef>
                  <a:spcPts val="600"/>
                </a:spcBef>
                <a:spcAft>
                  <a:spcPts val="600"/>
                </a:spcAft>
              </a:pPr>
              <a:r>
                <a:rPr kumimoji="1" lang="ja-JP" altLang="en-US" sz="1200" kern="0" dirty="0">
                  <a:solidFill>
                    <a:schemeClr val="tx1"/>
                  </a:solidFill>
                </a:rPr>
                <a:t>＜振り返り（</a:t>
              </a:r>
              <a:r>
                <a:rPr kumimoji="1" lang="en-US" altLang="ja-JP" sz="1200" kern="0" dirty="0">
                  <a:solidFill>
                    <a:schemeClr val="tx1"/>
                  </a:solidFill>
                </a:rPr>
                <a:t>AAR</a:t>
              </a:r>
              <a:r>
                <a:rPr kumimoji="1" lang="ja-JP" altLang="en-US" sz="1200" kern="0" dirty="0">
                  <a:solidFill>
                    <a:schemeClr val="tx1"/>
                  </a:solidFill>
                </a:rPr>
                <a:t>）のイメージ＞</a:t>
              </a:r>
            </a:p>
          </p:txBody>
        </p:sp>
        <p:sp>
          <p:nvSpPr>
            <p:cNvPr id="79" name="テキスト ボックス 78">
              <a:extLst>
                <a:ext uri="{FF2B5EF4-FFF2-40B4-BE49-F238E27FC236}">
                  <a16:creationId xmlns:a16="http://schemas.microsoft.com/office/drawing/2014/main" id="{9D7489E8-EAF6-4D68-9731-EA379A51A7FE}"/>
                </a:ext>
              </a:extLst>
            </p:cNvPr>
            <p:cNvSpPr txBox="1"/>
            <p:nvPr/>
          </p:nvSpPr>
          <p:spPr>
            <a:xfrm>
              <a:off x="6336264" y="3439900"/>
              <a:ext cx="3210551" cy="646331"/>
            </a:xfrm>
            <a:prstGeom prst="rect">
              <a:avLst/>
            </a:prstGeom>
            <a:ln>
              <a:solidFill>
                <a:schemeClr val="tx1"/>
              </a:solidFill>
            </a:ln>
          </p:spPr>
          <p:txBody>
            <a:bodyPr wrap="square" lIns="0" rIns="0" rtlCol="0">
              <a:spAutoFit/>
            </a:bodyPr>
            <a:lstStyle/>
            <a:p>
              <a:pPr algn="ctr" defTabSz="1277938" eaLnBrk="1" hangingPunct="1">
                <a:spcBef>
                  <a:spcPts val="0"/>
                </a:spcBef>
                <a:spcAft>
                  <a:spcPts val="0"/>
                </a:spcAft>
              </a:pPr>
              <a:r>
                <a:rPr kumimoji="1" lang="ja-JP" altLang="en-US" b="1" kern="0" dirty="0">
                  <a:solidFill>
                    <a:srgbClr val="000000"/>
                  </a:solidFill>
                  <a:latin typeface="メイリオ" panose="020B0604030504040204" pitchFamily="50" charset="-128"/>
                  <a:ea typeface="メイリオ" panose="020B0604030504040204" pitchFamily="50" charset="-128"/>
                </a:rPr>
                <a:t>５分程度でできるので、</a:t>
              </a:r>
              <a:endParaRPr kumimoji="1" lang="en-US" altLang="ja-JP" b="1" kern="0" dirty="0">
                <a:solidFill>
                  <a:srgbClr val="000000"/>
                </a:solidFill>
                <a:latin typeface="メイリオ" panose="020B0604030504040204" pitchFamily="50" charset="-128"/>
                <a:ea typeface="メイリオ" panose="020B0604030504040204" pitchFamily="50" charset="-128"/>
              </a:endParaRPr>
            </a:p>
            <a:p>
              <a:pPr algn="ctr" defTabSz="1277938" eaLnBrk="1" hangingPunct="1">
                <a:spcBef>
                  <a:spcPts val="0"/>
                </a:spcBef>
                <a:spcAft>
                  <a:spcPts val="0"/>
                </a:spcAft>
              </a:pPr>
              <a:r>
                <a:rPr kumimoji="1" lang="ja-JP" altLang="en-US" b="1" kern="0" dirty="0">
                  <a:solidFill>
                    <a:srgbClr val="000000"/>
                  </a:solidFill>
                  <a:latin typeface="メイリオ" panose="020B0604030504040204" pitchFamily="50" charset="-128"/>
                  <a:ea typeface="メイリオ" panose="020B0604030504040204" pitchFamily="50" charset="-128"/>
                </a:rPr>
                <a:t>是非、やってみましょう。</a:t>
              </a:r>
            </a:p>
          </p:txBody>
        </p:sp>
      </p:grpSp>
    </p:spTree>
    <p:extLst>
      <p:ext uri="{BB962C8B-B14F-4D97-AF65-F5344CB8AC3E}">
        <p14:creationId xmlns:p14="http://schemas.microsoft.com/office/powerpoint/2010/main" val="27277896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28650" y="5943600"/>
            <a:ext cx="7886700" cy="511629"/>
          </a:xfrm>
        </p:spPr>
        <p:txBody>
          <a:bodyPr>
            <a:normAutofit/>
          </a:bodyPr>
          <a:lstStyle/>
          <a:p>
            <a:pPr marL="0" indent="0" algn="r">
              <a:buNone/>
            </a:pPr>
            <a:r>
              <a:rPr lang="ja-JP" altLang="en-US" dirty="0"/>
              <a:t>これで訓練終了です。おつかれさまでした。</a:t>
            </a:r>
            <a:endParaRPr lang="en-US" altLang="ja-JP" dirty="0"/>
          </a:p>
        </p:txBody>
      </p:sp>
      <p:sp>
        <p:nvSpPr>
          <p:cNvPr id="4" name="タイトル 3"/>
          <p:cNvSpPr>
            <a:spLocks noGrp="1"/>
          </p:cNvSpPr>
          <p:nvPr>
            <p:ph type="title"/>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A224242B-D3F1-4579-BA7C-A35774163180}" type="slidenum">
              <a:rPr kumimoji="1" lang="ja-JP" altLang="en-US" smtClean="0"/>
              <a:t>82</a:t>
            </a:fld>
            <a:endParaRPr kumimoji="1" lang="ja-JP" altLang="en-US" dirty="0"/>
          </a:p>
        </p:txBody>
      </p:sp>
    </p:spTree>
    <p:extLst>
      <p:ext uri="{BB962C8B-B14F-4D97-AF65-F5344CB8AC3E}">
        <p14:creationId xmlns:p14="http://schemas.microsoft.com/office/powerpoint/2010/main" val="1675369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224242B-D3F1-4579-BA7C-A35774163180}" type="slidenum">
              <a:rPr kumimoji="1" lang="ja-JP" altLang="en-US" smtClean="0"/>
              <a:t>9</a:t>
            </a:fld>
            <a:endParaRPr kumimoji="1" lang="ja-JP" altLang="en-US"/>
          </a:p>
        </p:txBody>
      </p:sp>
      <p:sp>
        <p:nvSpPr>
          <p:cNvPr id="7" name="正方形/長方形 6">
            <a:extLst>
              <a:ext uri="{FF2B5EF4-FFF2-40B4-BE49-F238E27FC236}">
                <a16:creationId xmlns:a16="http://schemas.microsoft.com/office/drawing/2014/main" id="{752F27E7-7DE6-46D1-9E34-56EA7AC7E443}"/>
              </a:ext>
            </a:extLst>
          </p:cNvPr>
          <p:cNvSpPr/>
          <p:nvPr/>
        </p:nvSpPr>
        <p:spPr bwMode="auto">
          <a:xfrm>
            <a:off x="85552" y="780672"/>
            <a:ext cx="8910671" cy="2106718"/>
          </a:xfrm>
          <a:prstGeom prst="rect">
            <a:avLst/>
          </a:prstGeom>
          <a:solidFill>
            <a:srgbClr val="FFFFFF"/>
          </a:solidFill>
          <a:ln w="9525" algn="ctr">
            <a:solidFill>
              <a:srgbClr val="000000"/>
            </a:solidFill>
            <a:round/>
            <a:headEnd/>
            <a:tailEnd/>
          </a:ln>
        </p:spPr>
        <p:txBody>
          <a:bodyPr anchor="ctr"/>
          <a:lstStyle/>
          <a:p>
            <a:pPr marL="358775" indent="-358775" defTabSz="1277938" eaLnBrk="1" hangingPunct="1">
              <a:spcBef>
                <a:spcPts val="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岩手県岩泉町の被災を受けて、平成２９年に水防法と土砂災害防止法が改正され、市町村の地域防災計画に位置づけられた高齢者施設等の要配慮者利用施設は、</a:t>
            </a:r>
            <a:r>
              <a:rPr kumimoji="1" lang="ja-JP" altLang="en-US" b="1" u="sng" kern="0" dirty="0">
                <a:latin typeface="メイリオ" panose="020B0604030504040204" pitchFamily="50" charset="-128"/>
                <a:ea typeface="メイリオ" panose="020B0604030504040204" pitchFamily="50" charset="-128"/>
              </a:rPr>
              <a:t>避難確保計画の作成と市町村への報告</a:t>
            </a:r>
            <a:r>
              <a:rPr kumimoji="1" lang="ja-JP" altLang="en-US" kern="0" dirty="0">
                <a:latin typeface="メイリオ" panose="020B0604030504040204" pitchFamily="50" charset="-128"/>
                <a:ea typeface="メイリオ" panose="020B0604030504040204" pitchFamily="50" charset="-128"/>
              </a:rPr>
              <a:t>、</a:t>
            </a:r>
            <a:r>
              <a:rPr kumimoji="1" lang="ja-JP" altLang="en-US" b="1" u="sng" kern="0" dirty="0">
                <a:latin typeface="メイリオ" panose="020B0604030504040204" pitchFamily="50" charset="-128"/>
                <a:ea typeface="メイリオ" panose="020B0604030504040204" pitchFamily="50" charset="-128"/>
              </a:rPr>
              <a:t>避難訓練の実施</a:t>
            </a:r>
            <a:r>
              <a:rPr kumimoji="1" lang="ja-JP" altLang="en-US" kern="0" dirty="0">
                <a:latin typeface="メイリオ" panose="020B0604030504040204" pitchFamily="50" charset="-128"/>
                <a:ea typeface="メイリオ" panose="020B0604030504040204" pitchFamily="50" charset="-128"/>
              </a:rPr>
              <a:t>が義務づけられました。</a:t>
            </a:r>
            <a:endParaRPr kumimoji="1" lang="en-US" altLang="ja-JP" kern="0" dirty="0">
              <a:latin typeface="メイリオ" panose="020B0604030504040204" pitchFamily="50" charset="-128"/>
              <a:ea typeface="メイリオ" panose="020B0604030504040204" pitchFamily="50" charset="-128"/>
            </a:endParaRPr>
          </a:p>
          <a:p>
            <a:pPr marL="358775" indent="-358775" defTabSz="1277938" eaLnBrk="1" hangingPunct="1">
              <a:spcBef>
                <a:spcPts val="0"/>
              </a:spcBef>
              <a:spcAft>
                <a:spcPts val="600"/>
              </a:spcAft>
              <a:buFont typeface="Wingdings" panose="05000000000000000000" pitchFamily="2" charset="2"/>
              <a:buChar char="¡"/>
              <a:defRPr/>
            </a:pPr>
            <a:r>
              <a:rPr kumimoji="1" lang="ja-JP" altLang="en-US" kern="0" dirty="0">
                <a:latin typeface="メイリオ" panose="020B0604030504040204" pitchFamily="50" charset="-128"/>
                <a:ea typeface="メイリオ" panose="020B0604030504040204" pitchFamily="50" charset="-128"/>
              </a:rPr>
              <a:t>熊本県球磨村の被災を受けて、令和３年に水防法と土砂災害防止法が改正され、</a:t>
            </a:r>
            <a:r>
              <a:rPr kumimoji="1" lang="ja-JP" altLang="en-US" b="1" u="sng" kern="0" dirty="0">
                <a:latin typeface="メイリオ" panose="020B0604030504040204" pitchFamily="50" charset="-128"/>
                <a:ea typeface="メイリオ" panose="020B0604030504040204" pitchFamily="50" charset="-128"/>
              </a:rPr>
              <a:t>市町村への訓練結果の報告</a:t>
            </a:r>
            <a:r>
              <a:rPr kumimoji="1" lang="ja-JP" altLang="en-US" kern="0" dirty="0">
                <a:latin typeface="メイリオ" panose="020B0604030504040204" pitchFamily="50" charset="-128"/>
                <a:ea typeface="メイリオ" panose="020B0604030504040204" pitchFamily="50" charset="-128"/>
              </a:rPr>
              <a:t>が義務づけられ、避難確保計画や訓練結果の報告を受けた</a:t>
            </a:r>
            <a:r>
              <a:rPr kumimoji="1" lang="ja-JP" altLang="en-US" b="1" u="sng" kern="0" dirty="0">
                <a:latin typeface="メイリオ" panose="020B0604030504040204" pitchFamily="50" charset="-128"/>
                <a:ea typeface="メイリオ" panose="020B0604030504040204" pitchFamily="50" charset="-128"/>
              </a:rPr>
              <a:t>市町村が管理者等に対して助言・勧告</a:t>
            </a:r>
            <a:r>
              <a:rPr kumimoji="1" lang="ja-JP" altLang="en-US" kern="0" dirty="0">
                <a:latin typeface="メイリオ" panose="020B0604030504040204" pitchFamily="50" charset="-128"/>
                <a:ea typeface="メイリオ" panose="020B0604030504040204" pitchFamily="50" charset="-128"/>
              </a:rPr>
              <a:t>する支援制度が創設されました。</a:t>
            </a:r>
          </a:p>
        </p:txBody>
      </p:sp>
      <p:sp>
        <p:nvSpPr>
          <p:cNvPr id="8" name="角丸四角形 7">
            <a:extLst>
              <a:ext uri="{FF2B5EF4-FFF2-40B4-BE49-F238E27FC236}">
                <a16:creationId xmlns:a16="http://schemas.microsoft.com/office/drawing/2014/main" id="{AB1145ED-70ED-4D09-99B7-8229BFFDC7C4}"/>
              </a:ext>
            </a:extLst>
          </p:cNvPr>
          <p:cNvSpPr/>
          <p:nvPr/>
        </p:nvSpPr>
        <p:spPr>
          <a:xfrm>
            <a:off x="93000" y="0"/>
            <a:ext cx="8903223" cy="720000"/>
          </a:xfrm>
          <a:prstGeom prst="roundRect">
            <a:avLst>
              <a:gd name="adj" fmla="val 10743"/>
            </a:avLst>
          </a:prstGeom>
          <a:solidFill>
            <a:srgbClr val="002060"/>
          </a:solidFill>
          <a:ln w="2540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22" tIns="108000" rIns="91422" bIns="45711" anchor="ctr"/>
          <a:lstStyle/>
          <a:p>
            <a:pPr algn="ctr">
              <a:defRPr/>
            </a:pPr>
            <a:r>
              <a:rPr kumimoji="1" lang="ja-JP" altLang="en-US" sz="2400" b="1" dirty="0">
                <a:solidFill>
                  <a:schemeClr val="bg1"/>
                </a:solidFill>
                <a:ea typeface="メイリオ" panose="020B0604030504040204" pitchFamily="50" charset="-128"/>
              </a:rPr>
              <a:t>要配慮者利用施設における避難確保の重要性</a:t>
            </a:r>
            <a:endParaRPr kumimoji="1" lang="en-US" altLang="ja-JP" b="1" dirty="0">
              <a:solidFill>
                <a:schemeClr val="bg1"/>
              </a:solidFill>
              <a:ea typeface="メイリオ" panose="020B0604030504040204" pitchFamily="50" charset="-128"/>
            </a:endParaRPr>
          </a:p>
          <a:p>
            <a:pPr algn="ctr">
              <a:defRPr/>
            </a:pPr>
            <a:r>
              <a:rPr kumimoji="1" lang="en-US" altLang="ja-JP" sz="1200" b="1" dirty="0">
                <a:solidFill>
                  <a:prstClr val="white"/>
                </a:solidFill>
                <a:latin typeface="Calibri"/>
                <a:ea typeface="メイリオ" panose="020B0604030504040204" pitchFamily="50" charset="-128"/>
              </a:rPr>
              <a:t>【</a:t>
            </a:r>
            <a:r>
              <a:rPr kumimoji="1" lang="ja-JP" altLang="en-US" sz="1200" b="1" dirty="0">
                <a:solidFill>
                  <a:prstClr val="white"/>
                </a:solidFill>
                <a:latin typeface="Calibri"/>
                <a:ea typeface="メイリオ" panose="020B0604030504040204" pitchFamily="50" charset="-128"/>
              </a:rPr>
              <a:t>避難確保計画の作成と訓練の実施</a:t>
            </a:r>
            <a:r>
              <a:rPr kumimoji="1" lang="en-US" altLang="ja-JP" sz="1200" b="1" dirty="0">
                <a:solidFill>
                  <a:prstClr val="white"/>
                </a:solidFill>
                <a:latin typeface="Calibri"/>
                <a:ea typeface="メイリオ" panose="020B0604030504040204" pitchFamily="50" charset="-128"/>
              </a:rPr>
              <a:t>】</a:t>
            </a:r>
          </a:p>
        </p:txBody>
      </p:sp>
      <p:sp>
        <p:nvSpPr>
          <p:cNvPr id="9" name="テキスト ボックス 3"/>
          <p:cNvSpPr txBox="1"/>
          <p:nvPr/>
        </p:nvSpPr>
        <p:spPr>
          <a:xfrm flipH="1">
            <a:off x="576265" y="5698356"/>
            <a:ext cx="2621444"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Arial" charset="0"/>
                <a:ea typeface="ＭＳ Ｐゴシック" charset="-128"/>
                <a:cs typeface="+mn-cs"/>
              </a:rPr>
              <a:t>要配慮者利用施設</a:t>
            </a:r>
            <a:endParaRPr kumimoji="1" lang="en-US" altLang="ja-JP" sz="16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（社会福祉施設、学校、医療施設）</a:t>
            </a:r>
          </a:p>
        </p:txBody>
      </p:sp>
      <p:pic>
        <p:nvPicPr>
          <p:cNvPr id="10" name="Picture 4" descr="市役所のイラスト"/>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7003072" y="3925556"/>
            <a:ext cx="1715175" cy="1715175"/>
          </a:xfrm>
          <a:prstGeom prst="rect">
            <a:avLst/>
          </a:prstGeom>
          <a:noFill/>
        </p:spPr>
      </p:pic>
      <p:cxnSp>
        <p:nvCxnSpPr>
          <p:cNvPr id="11" name="直線矢印コネクタ 9"/>
          <p:cNvCxnSpPr>
            <a:cxnSpLocks/>
          </p:cNvCxnSpPr>
          <p:nvPr/>
        </p:nvCxnSpPr>
        <p:spPr>
          <a:xfrm flipV="1">
            <a:off x="4536439" y="4497999"/>
            <a:ext cx="2573733" cy="81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26"/>
          <p:cNvCxnSpPr>
            <a:cxnSpLocks/>
          </p:cNvCxnSpPr>
          <p:nvPr/>
        </p:nvCxnSpPr>
        <p:spPr>
          <a:xfrm flipH="1">
            <a:off x="4578727" y="4852277"/>
            <a:ext cx="2518916" cy="1148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楕円 15"/>
          <p:cNvSpPr/>
          <p:nvPr/>
        </p:nvSpPr>
        <p:spPr>
          <a:xfrm>
            <a:off x="2650520" y="4238624"/>
            <a:ext cx="1802459" cy="670401"/>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Arial"/>
                <a:ea typeface="ＭＳ Ｐゴシック"/>
                <a:cs typeface="+mn-cs"/>
              </a:rPr>
              <a:t>避難確保計画</a:t>
            </a:r>
          </a:p>
        </p:txBody>
      </p:sp>
      <p:sp>
        <p:nvSpPr>
          <p:cNvPr id="14" name="楕円 20"/>
          <p:cNvSpPr/>
          <p:nvPr/>
        </p:nvSpPr>
        <p:spPr>
          <a:xfrm>
            <a:off x="2683790" y="4959767"/>
            <a:ext cx="1769190" cy="661704"/>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Arial"/>
                <a:ea typeface="ＭＳ Ｐゴシック"/>
                <a:cs typeface="+mn-cs"/>
              </a:rPr>
              <a:t>避難訓練結果</a:t>
            </a:r>
            <a:endParaRPr kumimoji="1" lang="en-US" altLang="ja-JP" sz="1400" b="0" i="0" u="none" strike="noStrike" kern="1200" cap="none" spc="0" normalizeH="0" baseline="0" noProof="0" dirty="0">
              <a:ln>
                <a:noFill/>
              </a:ln>
              <a:solidFill>
                <a:srgbClr val="FF0000"/>
              </a:solidFill>
              <a:effectLst/>
              <a:uLnTx/>
              <a:uFillTx/>
              <a:latin typeface="Arial"/>
              <a:ea typeface="ＭＳ Ｐゴシック"/>
              <a:cs typeface="+mn-cs"/>
            </a:endParaRPr>
          </a:p>
        </p:txBody>
      </p:sp>
      <p:sp>
        <p:nvSpPr>
          <p:cNvPr id="15" name="四角形: 角を丸くする 24"/>
          <p:cNvSpPr/>
          <p:nvPr/>
        </p:nvSpPr>
        <p:spPr>
          <a:xfrm>
            <a:off x="2600332" y="4183621"/>
            <a:ext cx="1936107" cy="14885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6" name="テキスト ボックス 29"/>
          <p:cNvSpPr txBox="1"/>
          <p:nvPr/>
        </p:nvSpPr>
        <p:spPr>
          <a:xfrm flipH="1">
            <a:off x="5220697" y="4881713"/>
            <a:ext cx="124818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Arial" charset="0"/>
                <a:ea typeface="ＭＳ Ｐゴシック" charset="-128"/>
                <a:cs typeface="+mn-cs"/>
              </a:rPr>
              <a:t>助言・勧告</a:t>
            </a:r>
          </a:p>
        </p:txBody>
      </p:sp>
      <p:sp>
        <p:nvSpPr>
          <p:cNvPr id="17" name="テキスト ボックス 30"/>
          <p:cNvSpPr txBox="1"/>
          <p:nvPr/>
        </p:nvSpPr>
        <p:spPr>
          <a:xfrm flipH="1">
            <a:off x="5509251" y="4159445"/>
            <a:ext cx="124818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Arial" charset="0"/>
                <a:ea typeface="ＭＳ Ｐゴシック" charset="-128"/>
                <a:cs typeface="+mn-cs"/>
              </a:rPr>
              <a:t>報告</a:t>
            </a:r>
          </a:p>
        </p:txBody>
      </p:sp>
      <p:sp>
        <p:nvSpPr>
          <p:cNvPr id="18" name="テキスト ボックス 34"/>
          <p:cNvSpPr txBox="1"/>
          <p:nvPr/>
        </p:nvSpPr>
        <p:spPr>
          <a:xfrm flipH="1">
            <a:off x="6725095" y="5556820"/>
            <a:ext cx="2271128"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Arial" charset="0"/>
                <a:ea typeface="ＭＳ Ｐゴシック" charset="-128"/>
                <a:cs typeface="+mn-cs"/>
              </a:rPr>
              <a:t>市町村長</a:t>
            </a:r>
            <a:endParaRPr kumimoji="1" lang="ja-JP" alt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grpSp>
        <p:nvGrpSpPr>
          <p:cNvPr id="19" name="グループ化 18"/>
          <p:cNvGrpSpPr/>
          <p:nvPr/>
        </p:nvGrpSpPr>
        <p:grpSpPr>
          <a:xfrm>
            <a:off x="226283" y="3903146"/>
            <a:ext cx="2424238" cy="1858982"/>
            <a:chOff x="635115" y="4430329"/>
            <a:chExt cx="2071565" cy="1588541"/>
          </a:xfrm>
        </p:grpSpPr>
        <p:pic>
          <p:nvPicPr>
            <p:cNvPr id="20" name="Picture 2" descr="個人病院のイラスト"/>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056248" y="4430329"/>
              <a:ext cx="1650432" cy="1588541"/>
            </a:xfrm>
            <a:prstGeom prst="rect">
              <a:avLst/>
            </a:prstGeom>
            <a:noFill/>
          </p:spPr>
        </p:pic>
        <p:pic>
          <p:nvPicPr>
            <p:cNvPr id="21" name="Picture 8" descr="後期高齢者のイラスト（女性）"/>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35115" y="5205226"/>
              <a:ext cx="548486" cy="759150"/>
            </a:xfrm>
            <a:prstGeom prst="rect">
              <a:avLst/>
            </a:prstGeom>
            <a:noFill/>
          </p:spPr>
        </p:pic>
        <p:pic>
          <p:nvPicPr>
            <p:cNvPr id="22" name="Picture 10" descr="後期高齢者のイラスト（男性）"/>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934182" y="5234864"/>
              <a:ext cx="510931" cy="707172"/>
            </a:xfrm>
            <a:prstGeom prst="rect">
              <a:avLst/>
            </a:prstGeom>
            <a:noFill/>
          </p:spPr>
        </p:pic>
      </p:grpSp>
      <p:sp>
        <p:nvSpPr>
          <p:cNvPr id="23" name="正方形/長方形 2"/>
          <p:cNvSpPr/>
          <p:nvPr/>
        </p:nvSpPr>
        <p:spPr>
          <a:xfrm>
            <a:off x="2862848" y="3952596"/>
            <a:ext cx="1396536" cy="25391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srgbClr val="000000"/>
                </a:solidFill>
                <a:effectLst/>
                <a:uLnTx/>
                <a:uFillTx/>
                <a:latin typeface="Arial" charset="0"/>
                <a:ea typeface="ＭＳ Ｐゴシック" charset="-128"/>
                <a:cs typeface="+mn-cs"/>
              </a:rPr>
              <a:t>（所有者又は管理者）</a:t>
            </a:r>
          </a:p>
        </p:txBody>
      </p:sp>
      <p:sp>
        <p:nvSpPr>
          <p:cNvPr id="24" name="テキスト ボックス 23"/>
          <p:cNvSpPr txBox="1"/>
          <p:nvPr/>
        </p:nvSpPr>
        <p:spPr>
          <a:xfrm>
            <a:off x="3042650" y="6622895"/>
            <a:ext cx="6101350" cy="246221"/>
          </a:xfrm>
          <a:prstGeom prst="rect">
            <a:avLst/>
          </a:prstGeom>
          <a:noFill/>
        </p:spPr>
        <p:txBody>
          <a:bodyPr wrap="none" rtlCol="0">
            <a:spAutoFit/>
          </a:bodyPr>
          <a:lstStyle/>
          <a:p>
            <a:r>
              <a:rPr kumimoji="1" lang="en-US" altLang="ja-JP" sz="1000" dirty="0"/>
              <a:t>※</a:t>
            </a:r>
            <a:r>
              <a:rPr kumimoji="1" lang="ja-JP" altLang="en-US" sz="1000" dirty="0"/>
              <a:t>国交省</a:t>
            </a:r>
            <a:r>
              <a:rPr kumimoji="1" lang="en-US" altLang="ja-JP" sz="1000" dirty="0"/>
              <a:t>HP</a:t>
            </a:r>
            <a:r>
              <a:rPr kumimoji="1" lang="ja-JP" altLang="en-US" sz="1000" dirty="0"/>
              <a:t>より「要配慮者利用施設における避難確保に関するｅラーニング教材」を引用・サイズ加工</a:t>
            </a:r>
          </a:p>
        </p:txBody>
      </p:sp>
    </p:spTree>
    <p:extLst>
      <p:ext uri="{BB962C8B-B14F-4D97-AF65-F5344CB8AC3E}">
        <p14:creationId xmlns:p14="http://schemas.microsoft.com/office/powerpoint/2010/main" val="392622537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4631</TotalTime>
  <Words>5764</Words>
  <Application>Microsoft Office PowerPoint</Application>
  <PresentationFormat>画面に合わせる (4:3)</PresentationFormat>
  <Paragraphs>705</Paragraphs>
  <Slides>82</Slides>
  <Notes>0</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82</vt:i4>
      </vt:variant>
    </vt:vector>
  </HeadingPairs>
  <TitlesOfParts>
    <vt:vector size="94" baseType="lpstr">
      <vt:lpstr>BIZ UDPゴシック</vt:lpstr>
      <vt:lpstr>HGS創英角ｺﾞｼｯｸUB</vt:lpstr>
      <vt:lpstr>Meiryo UI</vt:lpstr>
      <vt:lpstr>ＭＳ Ｐゴシック</vt:lpstr>
      <vt:lpstr>ＭＳ ゴシック</vt:lpstr>
      <vt:lpstr>メイリオ</vt:lpstr>
      <vt:lpstr>游ゴシック</vt:lpstr>
      <vt:lpstr>Arial</vt:lpstr>
      <vt:lpstr>Calibri</vt:lpstr>
      <vt:lpstr>Calibri Light</vt:lpstr>
      <vt:lpstr>Wingdings</vt:lpstr>
      <vt:lpstr>Office テーマ</vt:lpstr>
      <vt:lpstr>PowerPoint プレゼンテーション</vt:lpstr>
      <vt:lpstr>１．ＤＩＧの目的</vt:lpstr>
      <vt:lpstr>１．ＤＩＧの目的</vt:lpstr>
      <vt:lpstr>１．ＤＩＧの目的</vt:lpstr>
      <vt:lpstr>１．ＤＩＧの目的</vt:lpstr>
      <vt:lpstr>（参考）自施設の避難確保計画について</vt:lpstr>
      <vt:lpstr>PowerPoint プレゼンテーション</vt:lpstr>
      <vt:lpstr>PowerPoint プレゼンテーション</vt:lpstr>
      <vt:lpstr>PowerPoint プレゼンテーション</vt:lpstr>
      <vt:lpstr>（参考）自施設の避難確保計画について</vt:lpstr>
      <vt:lpstr>２．ＤＩＧの準備</vt:lpstr>
      <vt:lpstr>２．ＤＩＧの準備</vt:lpstr>
      <vt:lpstr>２．ＤＩＧの準備</vt:lpstr>
      <vt:lpstr>２．ＤＩＧの準備</vt:lpstr>
      <vt:lpstr>２．ＤＩＧの準備</vt:lpstr>
      <vt:lpstr>２．ＤＩＧの準備</vt:lpstr>
      <vt:lpstr>３．ＤＩＧの概要説明</vt:lpstr>
      <vt:lpstr>２．ＤＩＧの準備</vt:lpstr>
      <vt:lpstr>２．ＤＩＧの準備</vt:lpstr>
      <vt:lpstr>２．ＤＩＧの準備</vt:lpstr>
      <vt:lpstr>２．ＤＩＧの準備</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PowerPoint プレゼンテーション</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３．ＤＩＧ（図上訓練）</vt:lpstr>
      <vt:lpstr>４．グループ発表・感想等</vt:lpstr>
      <vt:lpstr>PowerPoint プレゼンテーション</vt:lpstr>
      <vt:lpstr>PowerPoint プレゼンテーション</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m001061</dc:creator>
  <cp:lastModifiedBy>iida</cp:lastModifiedBy>
  <cp:revision>272</cp:revision>
  <cp:lastPrinted>2024-01-15T10:24:56Z</cp:lastPrinted>
  <dcterms:created xsi:type="dcterms:W3CDTF">2023-12-08T04:42:14Z</dcterms:created>
  <dcterms:modified xsi:type="dcterms:W3CDTF">2026-06-02T04:32:06Z</dcterms:modified>
</cp:coreProperties>
</file>