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6" r:id="rId3"/>
    <p:sldId id="258" r:id="rId4"/>
    <p:sldId id="259" r:id="rId5"/>
    <p:sldId id="261" r:id="rId6"/>
    <p:sldId id="256" r:id="rId7"/>
    <p:sldId id="257" r:id="rId8"/>
    <p:sldId id="262" r:id="rId9"/>
    <p:sldId id="263"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2" d="100"/>
          <a:sy n="82" d="100"/>
        </p:scale>
        <p:origin x="413"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B37A0A-D68E-45A0-913A-B63B671263E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B50DF02-BEB2-46C6-82DA-C8CE1FDEC7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0FC1318-66B9-453A-8185-908C53768737}"/>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38548021-D8F6-4809-885B-0D0A28F7DCC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ACE6C80-0619-429B-8333-0168D3D7B651}"/>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1844372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EDAEF5-20BA-4E2B-8565-F7B9F2DA3CB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CF9D5D9-0C83-427C-BBFE-0784C502DA7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158537E-7181-4C73-8D8D-415AB820DC36}"/>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D2529A0E-DFDE-4690-BE24-90EA429AE9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5ED42DD-3A69-4A2C-A08A-FD3B0EA4EA30}"/>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576690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41A9746-5C87-4756-8C61-6685B8968AF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B958B59-FC20-4775-9E88-44D8697A4CF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543DEE5-A61D-4FAA-ACEE-EA925F661C5D}"/>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F3DE6837-F2D3-48F3-A16B-DC51FF31906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BAF2D6-BF38-4DD7-A511-753985CA5AA1}"/>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4025185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435F51-7979-48A4-B6FC-09DFF4994FE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80BFD85-A1F6-4FAB-85CC-3E3C469858A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715661A-0403-497F-9D3A-71BC47CEF775}"/>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E45276E6-2260-42BE-97F6-0283464CCD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1F51D23-8EBF-45C7-8D0A-7B8D4C561A50}"/>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2089550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06F9B-C88E-43BA-A473-8F121499A3AF}"/>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988327D-3B2C-4E57-83EF-1599EE1630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E69F777-C313-47FF-B7D8-18C8A385D275}"/>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CF02CFD2-A204-44AB-9505-B3D5A1990D0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0739A3D-2BA1-4AB8-8631-9D7134C7E09F}"/>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242363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23804C-8748-41BD-ABF1-1F49EC70008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1780A3A-AABC-4EED-8027-3565A1D1F0C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54928ED-FB0E-4B92-8291-3278934FB19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1A90848-FA2D-42D3-811F-4853D20E994F}"/>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6" name="フッター プレースホルダー 5">
            <a:extLst>
              <a:ext uri="{FF2B5EF4-FFF2-40B4-BE49-F238E27FC236}">
                <a16:creationId xmlns:a16="http://schemas.microsoft.com/office/drawing/2014/main" id="{15AFF0AC-7420-4672-9A5F-0C5DF0D4492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C7531D5-896F-4802-A6C8-3B85C88AC38E}"/>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1540051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96BE5D-379D-4E8A-BB27-C8D053C4CB8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EBE77DA-C78E-445C-BFE2-C41E8F19C2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1C39BBC-1029-477B-8D09-5D59E2BD8B5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209F095-4AB2-40CE-94C3-E8903FEFE6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3989719-3846-48CC-ABCA-4CFE5A82FAB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A926278-C0CF-4DE2-A174-E0DA0A78CF5B}"/>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8" name="フッター プレースホルダー 7">
            <a:extLst>
              <a:ext uri="{FF2B5EF4-FFF2-40B4-BE49-F238E27FC236}">
                <a16:creationId xmlns:a16="http://schemas.microsoft.com/office/drawing/2014/main" id="{5CE60D9C-831C-4775-9513-BAB69674F8E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BC56BF-218C-4388-80F2-71DC018A4DA1}"/>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4054806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5C35DE-1433-4C4C-833A-10EFA66BAD6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20DF75A-3B1D-4109-8CA3-0B6FE92FF262}"/>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4" name="フッター プレースホルダー 3">
            <a:extLst>
              <a:ext uri="{FF2B5EF4-FFF2-40B4-BE49-F238E27FC236}">
                <a16:creationId xmlns:a16="http://schemas.microsoft.com/office/drawing/2014/main" id="{0FA4B250-4A82-4FCA-8A97-0799453DEF5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D07E70E-6445-4DB0-AE59-97D4E8EC6F5E}"/>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2729777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32A77C7-424F-48AE-90A9-6331F9C66BB1}"/>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3" name="フッター プレースホルダー 2">
            <a:extLst>
              <a:ext uri="{FF2B5EF4-FFF2-40B4-BE49-F238E27FC236}">
                <a16:creationId xmlns:a16="http://schemas.microsoft.com/office/drawing/2014/main" id="{A600055F-4EA9-4B97-BC30-DE86883AEC0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D34A026-27CE-4D7D-B493-40B02CFB1DF8}"/>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2521312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02D5E9-66F2-462E-A78C-488BE37A809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8CFA42C-E45E-44B0-8D97-5D8507C669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FE18D90-5C97-4E48-9D95-5098ACE270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C6F6114-9697-46D3-8CE6-23B1A40F71DB}"/>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6" name="フッター プレースホルダー 5">
            <a:extLst>
              <a:ext uri="{FF2B5EF4-FFF2-40B4-BE49-F238E27FC236}">
                <a16:creationId xmlns:a16="http://schemas.microsoft.com/office/drawing/2014/main" id="{A00D6D2F-1C90-420A-9195-D1B0F1EDF51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EDAC7FA-ACCF-430B-9303-63E8FA9C5680}"/>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670515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075F7A-13C6-444A-AC47-B56D3BBA59E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A005919B-CCFC-4770-A952-A5F43AFA27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0959E87-B5A0-4940-9E58-2E0F8E5932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BBF7497-8A2D-4CB1-9EBF-46C65AD64A4A}"/>
              </a:ext>
            </a:extLst>
          </p:cNvPr>
          <p:cNvSpPr>
            <a:spLocks noGrp="1"/>
          </p:cNvSpPr>
          <p:nvPr>
            <p:ph type="dt" sz="half" idx="10"/>
          </p:nvPr>
        </p:nvSpPr>
        <p:spPr/>
        <p:txBody>
          <a:bodyPr/>
          <a:lstStyle/>
          <a:p>
            <a:fld id="{038FD39F-7421-4C43-BEA9-18F339ACF7BF}" type="datetimeFigureOut">
              <a:rPr kumimoji="1" lang="ja-JP" altLang="en-US" smtClean="0"/>
              <a:t>2024/3/13</a:t>
            </a:fld>
            <a:endParaRPr kumimoji="1" lang="ja-JP" altLang="en-US"/>
          </a:p>
        </p:txBody>
      </p:sp>
      <p:sp>
        <p:nvSpPr>
          <p:cNvPr id="6" name="フッター プレースホルダー 5">
            <a:extLst>
              <a:ext uri="{FF2B5EF4-FFF2-40B4-BE49-F238E27FC236}">
                <a16:creationId xmlns:a16="http://schemas.microsoft.com/office/drawing/2014/main" id="{E15FDC3E-304C-4176-8800-836702C7634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75A5D52-7AB6-45A8-97FD-ED4697A99959}"/>
              </a:ext>
            </a:extLst>
          </p:cNvPr>
          <p:cNvSpPr>
            <a:spLocks noGrp="1"/>
          </p:cNvSpPr>
          <p:nvPr>
            <p:ph type="sldNum" sz="quarter" idx="12"/>
          </p:nvPr>
        </p:nvSpPr>
        <p:spPr/>
        <p:txBody>
          <a:body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1782102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2E8B3AF-E705-4A5E-A2AA-B3E9DA9C83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DCE1293-DF0B-48FD-AD01-278AD6498C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14C127-449A-4EF4-B726-0CBB108B11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FD39F-7421-4C43-BEA9-18F339ACF7BF}"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A696109F-1AEA-4BCB-AB2B-9C8EA43929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161F6DC-CF21-409A-AEAC-55DB87B8AF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FE168B-58F0-4CFD-B473-56578D830FB1}" type="slidenum">
              <a:rPr kumimoji="1" lang="ja-JP" altLang="en-US" smtClean="0"/>
              <a:t>‹#›</a:t>
            </a:fld>
            <a:endParaRPr kumimoji="1" lang="ja-JP" altLang="en-US"/>
          </a:p>
        </p:txBody>
      </p:sp>
    </p:spTree>
    <p:extLst>
      <p:ext uri="{BB962C8B-B14F-4D97-AF65-F5344CB8AC3E}">
        <p14:creationId xmlns:p14="http://schemas.microsoft.com/office/powerpoint/2010/main" val="3409510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C7C88-E851-4837-A3A0-24D288DF50EB}"/>
              </a:ext>
            </a:extLst>
          </p:cNvPr>
          <p:cNvSpPr>
            <a:spLocks noGrp="1"/>
          </p:cNvSpPr>
          <p:nvPr>
            <p:ph type="ctrTitle"/>
          </p:nvPr>
        </p:nvSpPr>
        <p:spPr>
          <a:xfrm>
            <a:off x="2157413" y="1943100"/>
            <a:ext cx="7877175" cy="1188555"/>
          </a:xfrm>
        </p:spPr>
        <p:txBody>
          <a:bodyPr>
            <a:normAutofit/>
          </a:bodyPr>
          <a:lstStyle/>
          <a:p>
            <a:r>
              <a:rPr lang="ja-JP" altLang="en-US" b="1" dirty="0"/>
              <a:t>訓練状況付与（例）</a:t>
            </a:r>
            <a:endParaRPr kumimoji="1" lang="ja-JP" altLang="en-US" b="1" dirty="0"/>
          </a:p>
        </p:txBody>
      </p:sp>
      <p:sp>
        <p:nvSpPr>
          <p:cNvPr id="4" name="サブタイトル 3"/>
          <p:cNvSpPr>
            <a:spLocks noGrp="1"/>
          </p:cNvSpPr>
          <p:nvPr>
            <p:ph type="subTitle" idx="1"/>
          </p:nvPr>
        </p:nvSpPr>
        <p:spPr>
          <a:xfrm>
            <a:off x="1524000" y="4987926"/>
            <a:ext cx="9144000" cy="769937"/>
          </a:xfrm>
          <a:ln>
            <a:solidFill>
              <a:schemeClr val="tx1"/>
            </a:solidFill>
            <a:prstDash val="dash"/>
          </a:ln>
        </p:spPr>
        <p:txBody>
          <a:bodyPr/>
          <a:lstStyle/>
          <a:p>
            <a:r>
              <a:rPr kumimoji="1" lang="en-US" altLang="ja-JP" dirty="0"/>
              <a:t>※</a:t>
            </a:r>
            <a:r>
              <a:rPr kumimoji="1" lang="ja-JP" altLang="en-US" dirty="0"/>
              <a:t>パソコン等の端末による画面表示によって、訓練参加者全員で共有しながら訓練に参加できるよう、工夫しましょう</a:t>
            </a:r>
          </a:p>
        </p:txBody>
      </p:sp>
      <p:sp>
        <p:nvSpPr>
          <p:cNvPr id="5" name="サブタイトル 3">
            <a:extLst>
              <a:ext uri="{FF2B5EF4-FFF2-40B4-BE49-F238E27FC236}">
                <a16:creationId xmlns:a16="http://schemas.microsoft.com/office/drawing/2014/main" id="{D1AB6400-0416-4F83-914D-D8F64B50B60A}"/>
              </a:ext>
            </a:extLst>
          </p:cNvPr>
          <p:cNvSpPr txBox="1">
            <a:spLocks/>
          </p:cNvSpPr>
          <p:nvPr/>
        </p:nvSpPr>
        <p:spPr>
          <a:xfrm>
            <a:off x="10895045" y="6287992"/>
            <a:ext cx="973494" cy="336743"/>
          </a:xfrm>
          <a:prstGeom prst="rect">
            <a:avLst/>
          </a:prstGeom>
          <a:ln>
            <a:noFill/>
            <a:prstDash val="dash"/>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600" dirty="0"/>
              <a:t>Ver1.0</a:t>
            </a:r>
            <a:endParaRPr lang="ja-JP" altLang="en-US" sz="1600" dirty="0"/>
          </a:p>
        </p:txBody>
      </p:sp>
    </p:spTree>
    <p:extLst>
      <p:ext uri="{BB962C8B-B14F-4D97-AF65-F5344CB8AC3E}">
        <p14:creationId xmlns:p14="http://schemas.microsoft.com/office/powerpoint/2010/main" val="1883013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C7C88-E851-4837-A3A0-24D288DF50EB}"/>
              </a:ext>
            </a:extLst>
          </p:cNvPr>
          <p:cNvSpPr>
            <a:spLocks noGrp="1"/>
          </p:cNvSpPr>
          <p:nvPr>
            <p:ph type="ctrTitle"/>
          </p:nvPr>
        </p:nvSpPr>
        <p:spPr>
          <a:xfrm>
            <a:off x="1524000" y="552520"/>
            <a:ext cx="9144000" cy="693185"/>
          </a:xfrm>
        </p:spPr>
        <p:txBody>
          <a:bodyPr>
            <a:normAutofit fontScale="90000"/>
          </a:bodyPr>
          <a:lstStyle/>
          <a:p>
            <a:pPr algn="l"/>
            <a:r>
              <a:rPr lang="ja-JP" altLang="en-US" dirty="0"/>
              <a:t>大雨に注意してください</a:t>
            </a:r>
            <a:endParaRPr kumimoji="1" lang="ja-JP" altLang="en-US" dirty="0"/>
          </a:p>
        </p:txBody>
      </p:sp>
      <p:sp>
        <p:nvSpPr>
          <p:cNvPr id="3" name="字幕 2">
            <a:extLst>
              <a:ext uri="{FF2B5EF4-FFF2-40B4-BE49-F238E27FC236}">
                <a16:creationId xmlns:a16="http://schemas.microsoft.com/office/drawing/2014/main" id="{DD62191D-C121-45F6-958C-67980F2CD4A5}"/>
              </a:ext>
            </a:extLst>
          </p:cNvPr>
          <p:cNvSpPr>
            <a:spLocks noGrp="1"/>
          </p:cNvSpPr>
          <p:nvPr>
            <p:ph type="subTitle" idx="1"/>
          </p:nvPr>
        </p:nvSpPr>
        <p:spPr>
          <a:xfrm>
            <a:off x="1524000" y="2199861"/>
            <a:ext cx="9475304" cy="4423671"/>
          </a:xfrm>
        </p:spPr>
        <p:txBody>
          <a:bodyPr>
            <a:normAutofit fontScale="92500"/>
          </a:bodyPr>
          <a:lstStyle/>
          <a:p>
            <a:pPr algn="l"/>
            <a:r>
              <a:rPr kumimoji="1" lang="ja-JP" altLang="en-US" sz="3200" dirty="0"/>
              <a:t>東海地方では、○○日朝（未明）には、線状降水帯</a:t>
            </a:r>
            <a:endParaRPr kumimoji="1" lang="en-US" altLang="ja-JP" sz="3200" dirty="0"/>
          </a:p>
          <a:p>
            <a:pPr algn="l"/>
            <a:r>
              <a:rPr kumimoji="1" lang="ja-JP" altLang="en-US" sz="3200" dirty="0"/>
              <a:t>が発生して大雨災害発生の危険度が急激に高まる可</a:t>
            </a:r>
            <a:endParaRPr kumimoji="1" lang="en-US" altLang="ja-JP" sz="3200" dirty="0"/>
          </a:p>
          <a:p>
            <a:pPr algn="l"/>
            <a:r>
              <a:rPr kumimoji="1" lang="ja-JP" altLang="en-US" sz="3200" dirty="0"/>
              <a:t>能性があります。</a:t>
            </a:r>
            <a:endParaRPr kumimoji="1" lang="en-US" altLang="ja-JP" sz="3200" dirty="0"/>
          </a:p>
          <a:p>
            <a:pPr algn="l"/>
            <a:endParaRPr lang="en-US" altLang="ja-JP" sz="3200" dirty="0"/>
          </a:p>
          <a:p>
            <a:pPr algn="l"/>
            <a:r>
              <a:rPr kumimoji="1" lang="ja-JP" altLang="en-US" sz="3200" dirty="0"/>
              <a:t>今後の気象情報に十分注意してください。</a:t>
            </a:r>
            <a:endParaRPr kumimoji="1" lang="en-US" altLang="ja-JP" sz="3200" dirty="0"/>
          </a:p>
          <a:p>
            <a:pPr algn="l"/>
            <a:endParaRPr kumimoji="1" lang="en-US" altLang="ja-JP" sz="3200" dirty="0"/>
          </a:p>
          <a:p>
            <a:pPr algn="l"/>
            <a:r>
              <a:rPr lang="ja-JP" altLang="en-US" sz="3200" dirty="0"/>
              <a:t>○○市</a:t>
            </a:r>
            <a:endParaRPr lang="en-US" altLang="ja-JP" sz="3200" dirty="0"/>
          </a:p>
          <a:p>
            <a:pPr algn="l"/>
            <a:r>
              <a:rPr lang="ja-JP" altLang="en-US" sz="3200" dirty="0"/>
              <a:t>防災危機管理課</a:t>
            </a:r>
            <a:endParaRPr lang="en-US" altLang="ja-JP" sz="3200" dirty="0"/>
          </a:p>
        </p:txBody>
      </p:sp>
    </p:spTree>
    <p:extLst>
      <p:ext uri="{BB962C8B-B14F-4D97-AF65-F5344CB8AC3E}">
        <p14:creationId xmlns:p14="http://schemas.microsoft.com/office/powerpoint/2010/main" val="3273006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C7C88-E851-4837-A3A0-24D288DF50EB}"/>
              </a:ext>
            </a:extLst>
          </p:cNvPr>
          <p:cNvSpPr>
            <a:spLocks noGrp="1"/>
          </p:cNvSpPr>
          <p:nvPr>
            <p:ph type="ctrTitle"/>
          </p:nvPr>
        </p:nvSpPr>
        <p:spPr>
          <a:xfrm>
            <a:off x="1524000" y="552520"/>
            <a:ext cx="9144000" cy="693185"/>
          </a:xfrm>
        </p:spPr>
        <p:txBody>
          <a:bodyPr>
            <a:normAutofit fontScale="90000"/>
          </a:bodyPr>
          <a:lstStyle/>
          <a:p>
            <a:pPr algn="l"/>
            <a:r>
              <a:rPr kumimoji="1" lang="ja-JP" altLang="en-US" dirty="0"/>
              <a:t>防災みえ　気象警報・注意報</a:t>
            </a:r>
          </a:p>
        </p:txBody>
      </p:sp>
      <p:sp>
        <p:nvSpPr>
          <p:cNvPr id="3" name="字幕 2">
            <a:extLst>
              <a:ext uri="{FF2B5EF4-FFF2-40B4-BE49-F238E27FC236}">
                <a16:creationId xmlns:a16="http://schemas.microsoft.com/office/drawing/2014/main" id="{DD62191D-C121-45F6-958C-67980F2CD4A5}"/>
              </a:ext>
            </a:extLst>
          </p:cNvPr>
          <p:cNvSpPr>
            <a:spLocks noGrp="1"/>
          </p:cNvSpPr>
          <p:nvPr>
            <p:ph type="subTitle" idx="1"/>
          </p:nvPr>
        </p:nvSpPr>
        <p:spPr>
          <a:xfrm>
            <a:off x="1402659" y="1889884"/>
            <a:ext cx="9766852" cy="4439478"/>
          </a:xfrm>
        </p:spPr>
        <p:txBody>
          <a:bodyPr>
            <a:normAutofit lnSpcReduction="10000"/>
          </a:bodyPr>
          <a:lstStyle/>
          <a:p>
            <a:pPr algn="l"/>
            <a:r>
              <a:rPr lang="ja-JP" altLang="en-US" sz="3200" dirty="0"/>
              <a:t>○○</a:t>
            </a:r>
            <a:r>
              <a:rPr kumimoji="1" lang="ja-JP" altLang="en-US" sz="3200" dirty="0"/>
              <a:t>年</a:t>
            </a:r>
            <a:r>
              <a:rPr lang="ja-JP" altLang="en-US" sz="3200" dirty="0"/>
              <a:t>○</a:t>
            </a:r>
            <a:r>
              <a:rPr kumimoji="1" lang="ja-JP" altLang="en-US" sz="3200" dirty="0"/>
              <a:t>月○日　１０時２０分</a:t>
            </a:r>
            <a:r>
              <a:rPr lang="ja-JP" altLang="en-US" sz="3200" dirty="0"/>
              <a:t>（００時２０分）</a:t>
            </a:r>
            <a:endParaRPr kumimoji="1" lang="en-US" altLang="ja-JP" sz="3200" dirty="0"/>
          </a:p>
          <a:p>
            <a:pPr algn="l"/>
            <a:r>
              <a:rPr lang="ja-JP" altLang="en-US" sz="3200" dirty="0"/>
              <a:t>気象庁の発表の情報です。</a:t>
            </a:r>
            <a:endParaRPr lang="en-US" altLang="ja-JP" sz="3200" dirty="0"/>
          </a:p>
          <a:p>
            <a:pPr algn="l"/>
            <a:endParaRPr lang="en-US" altLang="ja-JP" sz="3200" dirty="0"/>
          </a:p>
          <a:p>
            <a:pPr algn="l"/>
            <a:r>
              <a:rPr kumimoji="1" lang="ja-JP" altLang="en-US" sz="3200" dirty="0"/>
              <a:t>気象警報・注意報</a:t>
            </a:r>
            <a:endParaRPr kumimoji="1" lang="en-US" altLang="ja-JP" sz="3200" dirty="0"/>
          </a:p>
          <a:p>
            <a:pPr algn="l"/>
            <a:endParaRPr lang="en-US" altLang="ja-JP" sz="3200" dirty="0"/>
          </a:p>
          <a:p>
            <a:pPr algn="l"/>
            <a:r>
              <a:rPr kumimoji="1" lang="ja-JP" altLang="en-US" sz="3200" dirty="0"/>
              <a:t>■</a:t>
            </a:r>
            <a:r>
              <a:rPr lang="ja-JP" altLang="en-US" sz="3200" dirty="0"/>
              <a:t>○○</a:t>
            </a:r>
            <a:r>
              <a:rPr kumimoji="1" lang="ja-JP" altLang="en-US" sz="3200" dirty="0"/>
              <a:t>市</a:t>
            </a:r>
            <a:endParaRPr kumimoji="1" lang="en-US" altLang="ja-JP" sz="3200" dirty="0"/>
          </a:p>
          <a:p>
            <a:pPr algn="l"/>
            <a:r>
              <a:rPr lang="ja-JP" altLang="en-US" sz="3200" dirty="0"/>
              <a:t>　大雨注意報 発表</a:t>
            </a:r>
            <a:endParaRPr lang="en-US" altLang="ja-JP" sz="3200" dirty="0"/>
          </a:p>
          <a:p>
            <a:pPr algn="l"/>
            <a:r>
              <a:rPr kumimoji="1" lang="ja-JP" altLang="en-US" sz="3200" dirty="0"/>
              <a:t>　洪水注意</a:t>
            </a:r>
            <a:r>
              <a:rPr lang="ja-JP" altLang="en-US" sz="3200" dirty="0"/>
              <a:t>報 発表</a:t>
            </a:r>
            <a:endParaRPr kumimoji="1" lang="ja-JP" altLang="en-US" dirty="0"/>
          </a:p>
        </p:txBody>
      </p:sp>
    </p:spTree>
    <p:extLst>
      <p:ext uri="{BB962C8B-B14F-4D97-AF65-F5344CB8AC3E}">
        <p14:creationId xmlns:p14="http://schemas.microsoft.com/office/powerpoint/2010/main" val="1871526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C7C88-E851-4837-A3A0-24D288DF50EB}"/>
              </a:ext>
            </a:extLst>
          </p:cNvPr>
          <p:cNvSpPr>
            <a:spLocks noGrp="1"/>
          </p:cNvSpPr>
          <p:nvPr>
            <p:ph type="ctrTitle"/>
          </p:nvPr>
        </p:nvSpPr>
        <p:spPr>
          <a:xfrm>
            <a:off x="1524000" y="552520"/>
            <a:ext cx="9144000" cy="693185"/>
          </a:xfrm>
        </p:spPr>
        <p:txBody>
          <a:bodyPr>
            <a:normAutofit fontScale="90000"/>
          </a:bodyPr>
          <a:lstStyle/>
          <a:p>
            <a:pPr algn="l"/>
            <a:r>
              <a:rPr kumimoji="1" lang="ja-JP" altLang="en-US" dirty="0"/>
              <a:t>防災みえ　</a:t>
            </a:r>
            <a:r>
              <a:rPr lang="ja-JP" altLang="en-US" dirty="0"/>
              <a:t>○○</a:t>
            </a:r>
            <a:r>
              <a:rPr kumimoji="1" lang="ja-JP" altLang="en-US" dirty="0"/>
              <a:t>川　水位情報</a:t>
            </a:r>
          </a:p>
        </p:txBody>
      </p:sp>
      <p:sp>
        <p:nvSpPr>
          <p:cNvPr id="3" name="字幕 2">
            <a:extLst>
              <a:ext uri="{FF2B5EF4-FFF2-40B4-BE49-F238E27FC236}">
                <a16:creationId xmlns:a16="http://schemas.microsoft.com/office/drawing/2014/main" id="{DD62191D-C121-45F6-958C-67980F2CD4A5}"/>
              </a:ext>
            </a:extLst>
          </p:cNvPr>
          <p:cNvSpPr>
            <a:spLocks noGrp="1"/>
          </p:cNvSpPr>
          <p:nvPr>
            <p:ph type="subTitle" idx="1"/>
          </p:nvPr>
        </p:nvSpPr>
        <p:spPr>
          <a:xfrm>
            <a:off x="1431234" y="2054088"/>
            <a:ext cx="9965635" cy="4503876"/>
          </a:xfrm>
        </p:spPr>
        <p:txBody>
          <a:bodyPr>
            <a:normAutofit fontScale="85000" lnSpcReduction="10000"/>
          </a:bodyPr>
          <a:lstStyle/>
          <a:p>
            <a:pPr algn="l"/>
            <a:r>
              <a:rPr lang="ja-JP" altLang="en-US" sz="3200" dirty="0"/>
              <a:t>○○</a:t>
            </a:r>
            <a:r>
              <a:rPr kumimoji="1" lang="ja-JP" altLang="en-US" sz="3200" dirty="0"/>
              <a:t>年</a:t>
            </a:r>
            <a:r>
              <a:rPr lang="ja-JP" altLang="en-US" sz="3200" dirty="0"/>
              <a:t>○</a:t>
            </a:r>
            <a:r>
              <a:rPr kumimoji="1" lang="ja-JP" altLang="en-US" sz="3200" dirty="0"/>
              <a:t>月○日　１０時２０分（００時２０分）</a:t>
            </a:r>
            <a:endParaRPr kumimoji="1" lang="en-US" altLang="ja-JP" sz="3200" dirty="0"/>
          </a:p>
          <a:p>
            <a:pPr algn="l"/>
            <a:r>
              <a:rPr lang="ja-JP" altLang="en-US" sz="3200" dirty="0"/>
              <a:t>○○川■■観測所（○○市</a:t>
            </a:r>
            <a:r>
              <a:rPr lang="en-US" altLang="ja-JP" sz="3200" dirty="0"/>
              <a:t>××</a:t>
            </a:r>
            <a:r>
              <a:rPr lang="ja-JP" altLang="en-US" sz="3200" dirty="0"/>
              <a:t>町）で、氾濫注意水位</a:t>
            </a:r>
            <a:endParaRPr lang="en-US" altLang="ja-JP" sz="3200" dirty="0"/>
          </a:p>
          <a:p>
            <a:pPr algn="l"/>
            <a:r>
              <a:rPr lang="ja-JP" altLang="en-US" sz="3200" dirty="0"/>
              <a:t>（警戒レベル２相当情報</a:t>
            </a:r>
            <a:r>
              <a:rPr lang="en-US" altLang="ja-JP" sz="3200" dirty="0"/>
              <a:t>【</a:t>
            </a:r>
            <a:r>
              <a:rPr lang="ja-JP" altLang="en-US" sz="3200" dirty="0"/>
              <a:t>洪水</a:t>
            </a:r>
            <a:r>
              <a:rPr lang="en-US" altLang="ja-JP" sz="3200" dirty="0"/>
              <a:t>】</a:t>
            </a:r>
            <a:r>
              <a:rPr lang="ja-JP" altLang="en-US" sz="3200" dirty="0"/>
              <a:t>）に達しました。</a:t>
            </a:r>
            <a:endParaRPr lang="en-US" altLang="ja-JP" sz="3200" dirty="0"/>
          </a:p>
          <a:p>
            <a:pPr algn="l"/>
            <a:r>
              <a:rPr lang="en-US" altLang="ja-JP" sz="3200" dirty="0"/>
              <a:t>【</a:t>
            </a:r>
            <a:r>
              <a:rPr lang="ja-JP" altLang="en-US" sz="3200" dirty="0"/>
              <a:t>観測水位</a:t>
            </a:r>
            <a:r>
              <a:rPr lang="en-US" altLang="ja-JP" sz="3200" dirty="0"/>
              <a:t>】</a:t>
            </a:r>
            <a:r>
              <a:rPr lang="ja-JP" altLang="en-US" sz="3200" dirty="0"/>
              <a:t> ２</a:t>
            </a:r>
            <a:r>
              <a:rPr lang="en-US" altLang="ja-JP" sz="3200" dirty="0"/>
              <a:t>.</a:t>
            </a:r>
            <a:r>
              <a:rPr lang="ja-JP" altLang="en-US" sz="3200" dirty="0"/>
              <a:t>１０ｍ</a:t>
            </a:r>
            <a:endParaRPr lang="en-US" altLang="ja-JP" sz="3200" dirty="0"/>
          </a:p>
          <a:p>
            <a:pPr algn="l"/>
            <a:endParaRPr lang="en-US" altLang="ja-JP" sz="3200" dirty="0"/>
          </a:p>
          <a:p>
            <a:pPr algn="l"/>
            <a:r>
              <a:rPr lang="en-US" altLang="ja-JP" sz="3200" dirty="0"/>
              <a:t>【</a:t>
            </a:r>
            <a:r>
              <a:rPr lang="ja-JP" altLang="en-US" sz="3200" dirty="0"/>
              <a:t>基準水位</a:t>
            </a:r>
            <a:r>
              <a:rPr lang="en-US" altLang="ja-JP" sz="3200" dirty="0"/>
              <a:t>】</a:t>
            </a:r>
          </a:p>
          <a:p>
            <a:pPr algn="l"/>
            <a:r>
              <a:rPr lang="ja-JP" altLang="en-US" sz="3200" dirty="0"/>
              <a:t>氾濫注意水位（警戒レベル２相当情報</a:t>
            </a:r>
            <a:r>
              <a:rPr lang="en-US" altLang="ja-JP" sz="3200" dirty="0"/>
              <a:t>【</a:t>
            </a:r>
            <a:r>
              <a:rPr lang="ja-JP" altLang="en-US" sz="3200" dirty="0"/>
              <a:t>洪水</a:t>
            </a:r>
            <a:r>
              <a:rPr lang="en-US" altLang="ja-JP" sz="3200" dirty="0"/>
              <a:t>】</a:t>
            </a:r>
            <a:r>
              <a:rPr lang="ja-JP" altLang="en-US" sz="3200" dirty="0"/>
              <a:t>）２</a:t>
            </a:r>
            <a:r>
              <a:rPr lang="en-US" altLang="ja-JP" sz="3200" dirty="0"/>
              <a:t>.</a:t>
            </a:r>
            <a:r>
              <a:rPr lang="ja-JP" altLang="en-US" sz="3200" dirty="0"/>
              <a:t>１０ｍ</a:t>
            </a:r>
            <a:endParaRPr lang="en-US" altLang="ja-JP" sz="3200" dirty="0"/>
          </a:p>
          <a:p>
            <a:pPr algn="l"/>
            <a:r>
              <a:rPr lang="ja-JP" altLang="en-US" sz="3200" dirty="0"/>
              <a:t>避難判断水位（警戒レベル３相当情報</a:t>
            </a:r>
            <a:r>
              <a:rPr lang="en-US" altLang="ja-JP" sz="3200" dirty="0"/>
              <a:t>【</a:t>
            </a:r>
            <a:r>
              <a:rPr lang="ja-JP" altLang="en-US" sz="3200" dirty="0"/>
              <a:t>洪水</a:t>
            </a:r>
            <a:r>
              <a:rPr lang="en-US" altLang="ja-JP" sz="3200" dirty="0"/>
              <a:t>】</a:t>
            </a:r>
            <a:r>
              <a:rPr lang="ja-JP" altLang="en-US" sz="3200" dirty="0"/>
              <a:t>）２</a:t>
            </a:r>
            <a:r>
              <a:rPr lang="en-US" altLang="ja-JP" sz="3200" dirty="0"/>
              <a:t>.</a:t>
            </a:r>
            <a:r>
              <a:rPr lang="ja-JP" altLang="en-US" sz="3200" dirty="0"/>
              <a:t>３２ｍ</a:t>
            </a:r>
            <a:endParaRPr lang="en-US" altLang="ja-JP" sz="3200" dirty="0"/>
          </a:p>
          <a:p>
            <a:pPr algn="l"/>
            <a:r>
              <a:rPr lang="ja-JP" altLang="en-US" sz="3200" dirty="0"/>
              <a:t>氾濫危険水位（警戒レベル４相当情報</a:t>
            </a:r>
            <a:r>
              <a:rPr lang="en-US" altLang="ja-JP" sz="3200" dirty="0"/>
              <a:t>【</a:t>
            </a:r>
            <a:r>
              <a:rPr lang="ja-JP" altLang="en-US" sz="3200" dirty="0"/>
              <a:t>洪水</a:t>
            </a:r>
            <a:r>
              <a:rPr lang="en-US" altLang="ja-JP" sz="3200" dirty="0"/>
              <a:t>】</a:t>
            </a:r>
            <a:r>
              <a:rPr lang="ja-JP" altLang="en-US" sz="3200" dirty="0"/>
              <a:t>）２</a:t>
            </a:r>
            <a:r>
              <a:rPr lang="en-US" altLang="ja-JP" sz="3200" dirty="0"/>
              <a:t>.</a:t>
            </a:r>
            <a:r>
              <a:rPr lang="ja-JP" altLang="en-US" sz="3200" dirty="0"/>
              <a:t>９８ｍ</a:t>
            </a:r>
            <a:endParaRPr lang="en-US" altLang="ja-JP" sz="3200" dirty="0"/>
          </a:p>
        </p:txBody>
      </p:sp>
    </p:spTree>
    <p:extLst>
      <p:ext uri="{BB962C8B-B14F-4D97-AF65-F5344CB8AC3E}">
        <p14:creationId xmlns:p14="http://schemas.microsoft.com/office/powerpoint/2010/main" val="669216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C7C88-E851-4837-A3A0-24D288DF50EB}"/>
              </a:ext>
            </a:extLst>
          </p:cNvPr>
          <p:cNvSpPr>
            <a:spLocks noGrp="1"/>
          </p:cNvSpPr>
          <p:nvPr>
            <p:ph type="ctrTitle"/>
          </p:nvPr>
        </p:nvSpPr>
        <p:spPr>
          <a:xfrm>
            <a:off x="1524000" y="552520"/>
            <a:ext cx="9144000" cy="693185"/>
          </a:xfrm>
        </p:spPr>
        <p:txBody>
          <a:bodyPr>
            <a:normAutofit fontScale="90000"/>
          </a:bodyPr>
          <a:lstStyle/>
          <a:p>
            <a:pPr algn="l"/>
            <a:r>
              <a:rPr kumimoji="1" lang="ja-JP" altLang="en-US" dirty="0"/>
              <a:t>防災みえ　</a:t>
            </a:r>
            <a:r>
              <a:rPr lang="ja-JP" altLang="en-US" dirty="0"/>
              <a:t>○○</a:t>
            </a:r>
            <a:r>
              <a:rPr kumimoji="1" lang="ja-JP" altLang="en-US" dirty="0"/>
              <a:t>川　水位情報</a:t>
            </a:r>
          </a:p>
        </p:txBody>
      </p:sp>
      <p:sp>
        <p:nvSpPr>
          <p:cNvPr id="3" name="字幕 2">
            <a:extLst>
              <a:ext uri="{FF2B5EF4-FFF2-40B4-BE49-F238E27FC236}">
                <a16:creationId xmlns:a16="http://schemas.microsoft.com/office/drawing/2014/main" id="{DD62191D-C121-45F6-958C-67980F2CD4A5}"/>
              </a:ext>
            </a:extLst>
          </p:cNvPr>
          <p:cNvSpPr>
            <a:spLocks noGrp="1"/>
          </p:cNvSpPr>
          <p:nvPr>
            <p:ph type="subTitle" idx="1"/>
          </p:nvPr>
        </p:nvSpPr>
        <p:spPr>
          <a:xfrm>
            <a:off x="1431234" y="2054087"/>
            <a:ext cx="9965635" cy="4803913"/>
          </a:xfrm>
        </p:spPr>
        <p:txBody>
          <a:bodyPr>
            <a:normAutofit fontScale="85000" lnSpcReduction="10000"/>
          </a:bodyPr>
          <a:lstStyle/>
          <a:p>
            <a:pPr algn="l"/>
            <a:r>
              <a:rPr lang="ja-JP" altLang="en-US" sz="3200" dirty="0"/>
              <a:t>○○</a:t>
            </a:r>
            <a:r>
              <a:rPr kumimoji="1" lang="ja-JP" altLang="en-US" sz="3200" dirty="0"/>
              <a:t>年</a:t>
            </a:r>
            <a:r>
              <a:rPr lang="ja-JP" altLang="en-US" sz="3200" dirty="0"/>
              <a:t>○</a:t>
            </a:r>
            <a:r>
              <a:rPr kumimoji="1" lang="ja-JP" altLang="en-US" sz="3200" dirty="0"/>
              <a:t>月○日　１０時</a:t>
            </a:r>
            <a:r>
              <a:rPr lang="ja-JP" altLang="en-US" sz="3200" dirty="0"/>
              <a:t>４</a:t>
            </a:r>
            <a:r>
              <a:rPr kumimoji="1" lang="ja-JP" altLang="en-US" sz="3200" dirty="0"/>
              <a:t>０分</a:t>
            </a:r>
            <a:r>
              <a:rPr lang="ja-JP" altLang="en-US" sz="3200" dirty="0"/>
              <a:t>（００時４０分）</a:t>
            </a:r>
            <a:endParaRPr kumimoji="1" lang="en-US" altLang="ja-JP" sz="3200" dirty="0"/>
          </a:p>
          <a:p>
            <a:pPr algn="l"/>
            <a:r>
              <a:rPr lang="ja-JP" altLang="en-US" sz="3200" dirty="0"/>
              <a:t>○○川■■観測所（○○市</a:t>
            </a:r>
            <a:r>
              <a:rPr lang="en-US" altLang="ja-JP" sz="3200" dirty="0"/>
              <a:t>××</a:t>
            </a:r>
            <a:r>
              <a:rPr lang="ja-JP" altLang="en-US" sz="3200" dirty="0"/>
              <a:t>町）で、避難判断水位</a:t>
            </a:r>
            <a:endParaRPr lang="en-US" altLang="ja-JP" sz="3200" dirty="0"/>
          </a:p>
          <a:p>
            <a:pPr algn="l"/>
            <a:r>
              <a:rPr lang="ja-JP" altLang="en-US" sz="3200" dirty="0"/>
              <a:t>（警戒レベル３相当情報</a:t>
            </a:r>
            <a:r>
              <a:rPr lang="en-US" altLang="ja-JP" sz="3200" dirty="0"/>
              <a:t>【</a:t>
            </a:r>
            <a:r>
              <a:rPr lang="ja-JP" altLang="en-US" sz="3200" dirty="0"/>
              <a:t>洪水</a:t>
            </a:r>
            <a:r>
              <a:rPr lang="en-US" altLang="ja-JP" sz="3200" dirty="0"/>
              <a:t>】</a:t>
            </a:r>
            <a:r>
              <a:rPr lang="ja-JP" altLang="en-US" sz="3200" dirty="0"/>
              <a:t>）に達しました。</a:t>
            </a:r>
            <a:endParaRPr lang="en-US" altLang="ja-JP" sz="3200" dirty="0"/>
          </a:p>
          <a:p>
            <a:pPr algn="l"/>
            <a:r>
              <a:rPr lang="en-US" altLang="ja-JP" sz="3200" dirty="0"/>
              <a:t>【</a:t>
            </a:r>
            <a:r>
              <a:rPr lang="ja-JP" altLang="en-US" sz="3200" dirty="0"/>
              <a:t>観測水位</a:t>
            </a:r>
            <a:r>
              <a:rPr lang="en-US" altLang="ja-JP" sz="3200" dirty="0"/>
              <a:t>】</a:t>
            </a:r>
            <a:r>
              <a:rPr lang="ja-JP" altLang="en-US" sz="3200" dirty="0"/>
              <a:t> ２</a:t>
            </a:r>
            <a:r>
              <a:rPr lang="en-US" altLang="ja-JP" sz="3200" dirty="0"/>
              <a:t>.</a:t>
            </a:r>
            <a:r>
              <a:rPr lang="ja-JP" altLang="en-US" sz="3200" dirty="0"/>
              <a:t>４０ｍ</a:t>
            </a:r>
            <a:endParaRPr lang="en-US" altLang="ja-JP" sz="3200" dirty="0"/>
          </a:p>
          <a:p>
            <a:pPr algn="l"/>
            <a:endParaRPr lang="en-US" altLang="ja-JP" sz="3200" dirty="0"/>
          </a:p>
          <a:p>
            <a:pPr algn="l"/>
            <a:r>
              <a:rPr lang="en-US" altLang="ja-JP" sz="3200" dirty="0"/>
              <a:t>【</a:t>
            </a:r>
            <a:r>
              <a:rPr lang="ja-JP" altLang="en-US" sz="3200" dirty="0"/>
              <a:t>基準水位</a:t>
            </a:r>
            <a:r>
              <a:rPr lang="en-US" altLang="ja-JP" sz="3200" dirty="0"/>
              <a:t>】</a:t>
            </a:r>
          </a:p>
          <a:p>
            <a:pPr algn="l"/>
            <a:r>
              <a:rPr lang="ja-JP" altLang="en-US" sz="3200" dirty="0"/>
              <a:t>氾濫注意水位（警戒レベル２相当情報</a:t>
            </a:r>
            <a:r>
              <a:rPr lang="en-US" altLang="ja-JP" sz="3200" dirty="0"/>
              <a:t>【</a:t>
            </a:r>
            <a:r>
              <a:rPr lang="ja-JP" altLang="en-US" sz="3200" dirty="0"/>
              <a:t>洪水</a:t>
            </a:r>
            <a:r>
              <a:rPr lang="en-US" altLang="ja-JP" sz="3200" dirty="0"/>
              <a:t>】</a:t>
            </a:r>
            <a:r>
              <a:rPr lang="ja-JP" altLang="en-US" sz="3200" dirty="0"/>
              <a:t>）２</a:t>
            </a:r>
            <a:r>
              <a:rPr lang="en-US" altLang="ja-JP" sz="3200" dirty="0"/>
              <a:t>.</a:t>
            </a:r>
            <a:r>
              <a:rPr lang="ja-JP" altLang="en-US" sz="3200" dirty="0"/>
              <a:t>１０ｍ</a:t>
            </a:r>
            <a:endParaRPr lang="en-US" altLang="ja-JP" sz="3200" dirty="0"/>
          </a:p>
          <a:p>
            <a:pPr algn="l"/>
            <a:r>
              <a:rPr lang="ja-JP" altLang="en-US" sz="3200" dirty="0"/>
              <a:t>避難判断水位（警戒レベル３相当情報</a:t>
            </a:r>
            <a:r>
              <a:rPr lang="en-US" altLang="ja-JP" sz="3200" dirty="0"/>
              <a:t>【</a:t>
            </a:r>
            <a:r>
              <a:rPr lang="ja-JP" altLang="en-US" sz="3200" dirty="0"/>
              <a:t>洪水</a:t>
            </a:r>
            <a:r>
              <a:rPr lang="en-US" altLang="ja-JP" sz="3200" dirty="0"/>
              <a:t>】</a:t>
            </a:r>
            <a:r>
              <a:rPr lang="ja-JP" altLang="en-US" sz="3200" dirty="0"/>
              <a:t>）２</a:t>
            </a:r>
            <a:r>
              <a:rPr lang="en-US" altLang="ja-JP" sz="3200" dirty="0"/>
              <a:t>.</a:t>
            </a:r>
            <a:r>
              <a:rPr lang="ja-JP" altLang="en-US" sz="3200" dirty="0"/>
              <a:t>３２ｍ</a:t>
            </a:r>
            <a:endParaRPr lang="en-US" altLang="ja-JP" sz="3200" dirty="0"/>
          </a:p>
          <a:p>
            <a:pPr algn="l"/>
            <a:r>
              <a:rPr lang="ja-JP" altLang="en-US" sz="3200" dirty="0"/>
              <a:t>氾濫危険水位（警戒レベル４相当情報</a:t>
            </a:r>
            <a:r>
              <a:rPr lang="en-US" altLang="ja-JP" sz="3200" dirty="0"/>
              <a:t>【</a:t>
            </a:r>
            <a:r>
              <a:rPr lang="ja-JP" altLang="en-US" sz="3200" dirty="0"/>
              <a:t>洪水</a:t>
            </a:r>
            <a:r>
              <a:rPr lang="en-US" altLang="ja-JP" sz="3200" dirty="0"/>
              <a:t>】</a:t>
            </a:r>
            <a:r>
              <a:rPr lang="ja-JP" altLang="en-US" sz="3200" dirty="0"/>
              <a:t>）２</a:t>
            </a:r>
            <a:r>
              <a:rPr lang="en-US" altLang="ja-JP" sz="3200" dirty="0"/>
              <a:t>.</a:t>
            </a:r>
            <a:r>
              <a:rPr lang="ja-JP" altLang="en-US" sz="3200" dirty="0"/>
              <a:t>９８ｍ</a:t>
            </a:r>
            <a:endParaRPr lang="en-US" altLang="ja-JP" sz="3200" dirty="0"/>
          </a:p>
          <a:p>
            <a:pPr algn="l"/>
            <a:endParaRPr lang="en-US" altLang="ja-JP" sz="3200" dirty="0"/>
          </a:p>
        </p:txBody>
      </p:sp>
    </p:spTree>
    <p:extLst>
      <p:ext uri="{BB962C8B-B14F-4D97-AF65-F5344CB8AC3E}">
        <p14:creationId xmlns:p14="http://schemas.microsoft.com/office/powerpoint/2010/main" val="5448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C7C88-E851-4837-A3A0-24D288DF50EB}"/>
              </a:ext>
            </a:extLst>
          </p:cNvPr>
          <p:cNvSpPr>
            <a:spLocks noGrp="1"/>
          </p:cNvSpPr>
          <p:nvPr>
            <p:ph type="ctrTitle"/>
          </p:nvPr>
        </p:nvSpPr>
        <p:spPr>
          <a:xfrm>
            <a:off x="1524000" y="552520"/>
            <a:ext cx="9144000" cy="693185"/>
          </a:xfrm>
        </p:spPr>
        <p:txBody>
          <a:bodyPr>
            <a:normAutofit fontScale="90000"/>
          </a:bodyPr>
          <a:lstStyle/>
          <a:p>
            <a:pPr algn="l"/>
            <a:r>
              <a:rPr lang="ja-JP" altLang="en-US" dirty="0"/>
              <a:t>大雨</a:t>
            </a:r>
            <a:r>
              <a:rPr kumimoji="1" lang="ja-JP" altLang="en-US" dirty="0"/>
              <a:t>警報の発表について</a:t>
            </a:r>
          </a:p>
        </p:txBody>
      </p:sp>
      <p:sp>
        <p:nvSpPr>
          <p:cNvPr id="3" name="字幕 2">
            <a:extLst>
              <a:ext uri="{FF2B5EF4-FFF2-40B4-BE49-F238E27FC236}">
                <a16:creationId xmlns:a16="http://schemas.microsoft.com/office/drawing/2014/main" id="{DD62191D-C121-45F6-958C-67980F2CD4A5}"/>
              </a:ext>
            </a:extLst>
          </p:cNvPr>
          <p:cNvSpPr>
            <a:spLocks noGrp="1"/>
          </p:cNvSpPr>
          <p:nvPr>
            <p:ph type="subTitle" idx="1"/>
          </p:nvPr>
        </p:nvSpPr>
        <p:spPr>
          <a:xfrm>
            <a:off x="1431235" y="1904171"/>
            <a:ext cx="9144000" cy="4410903"/>
          </a:xfrm>
        </p:spPr>
        <p:txBody>
          <a:bodyPr>
            <a:normAutofit lnSpcReduction="10000"/>
          </a:bodyPr>
          <a:lstStyle/>
          <a:p>
            <a:pPr algn="l"/>
            <a:r>
              <a:rPr lang="ja-JP" altLang="en-US" sz="3200" dirty="0"/>
              <a:t>＜○○市　防災行政無線放送＞</a:t>
            </a:r>
            <a:endParaRPr lang="en-US" altLang="ja-JP" sz="3200" dirty="0"/>
          </a:p>
          <a:p>
            <a:pPr algn="l"/>
            <a:r>
              <a:rPr kumimoji="1" lang="ja-JP" altLang="en-US" sz="3200" dirty="0"/>
              <a:t>こちらは</a:t>
            </a:r>
            <a:r>
              <a:rPr lang="ja-JP" altLang="en-US" sz="3200" dirty="0"/>
              <a:t>○○</a:t>
            </a:r>
            <a:r>
              <a:rPr kumimoji="1" lang="ja-JP" altLang="en-US" sz="3200" dirty="0"/>
              <a:t>市です。</a:t>
            </a:r>
            <a:endParaRPr kumimoji="1" lang="en-US" altLang="ja-JP" sz="3200" dirty="0"/>
          </a:p>
          <a:p>
            <a:pPr algn="l"/>
            <a:r>
              <a:rPr lang="ja-JP" altLang="en-US" sz="3200" dirty="0"/>
              <a:t>当地域に、大雨警報が発表されました。</a:t>
            </a:r>
            <a:endParaRPr lang="en-US" altLang="ja-JP" sz="3200" dirty="0"/>
          </a:p>
          <a:p>
            <a:pPr algn="l"/>
            <a:r>
              <a:rPr kumimoji="1" lang="ja-JP" altLang="en-US" sz="3200" dirty="0"/>
              <a:t>今後の気象情報に注意してください。</a:t>
            </a:r>
            <a:endParaRPr kumimoji="1" lang="en-US" altLang="ja-JP" sz="3200" dirty="0"/>
          </a:p>
          <a:p>
            <a:pPr algn="l"/>
            <a:endParaRPr lang="en-US" altLang="ja-JP" sz="3200" dirty="0"/>
          </a:p>
          <a:p>
            <a:pPr algn="l"/>
            <a:endParaRPr kumimoji="1" lang="en-US" altLang="ja-JP" sz="3200" dirty="0"/>
          </a:p>
          <a:p>
            <a:pPr algn="l"/>
            <a:r>
              <a:rPr lang="ja-JP" altLang="en-US" sz="3200" dirty="0"/>
              <a:t>○○市</a:t>
            </a:r>
            <a:endParaRPr lang="en-US" altLang="ja-JP" sz="3200" dirty="0"/>
          </a:p>
          <a:p>
            <a:pPr algn="l"/>
            <a:r>
              <a:rPr lang="ja-JP" altLang="en-US" sz="3200" dirty="0"/>
              <a:t>防災危機管理課</a:t>
            </a:r>
            <a:endParaRPr lang="en-US" altLang="ja-JP" sz="3200" dirty="0"/>
          </a:p>
        </p:txBody>
      </p:sp>
    </p:spTree>
    <p:extLst>
      <p:ext uri="{BB962C8B-B14F-4D97-AF65-F5344CB8AC3E}">
        <p14:creationId xmlns:p14="http://schemas.microsoft.com/office/powerpoint/2010/main" val="72549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C7C88-E851-4837-A3A0-24D288DF50EB}"/>
              </a:ext>
            </a:extLst>
          </p:cNvPr>
          <p:cNvSpPr>
            <a:spLocks noGrp="1"/>
          </p:cNvSpPr>
          <p:nvPr>
            <p:ph type="ctrTitle"/>
          </p:nvPr>
        </p:nvSpPr>
        <p:spPr>
          <a:xfrm>
            <a:off x="1524000" y="552520"/>
            <a:ext cx="9144000" cy="693185"/>
          </a:xfrm>
        </p:spPr>
        <p:txBody>
          <a:bodyPr>
            <a:normAutofit fontScale="90000"/>
          </a:bodyPr>
          <a:lstStyle/>
          <a:p>
            <a:pPr algn="l"/>
            <a:r>
              <a:rPr kumimoji="1" lang="ja-JP" altLang="en-US" dirty="0"/>
              <a:t>洪水警報の発表について</a:t>
            </a:r>
          </a:p>
        </p:txBody>
      </p:sp>
      <p:sp>
        <p:nvSpPr>
          <p:cNvPr id="3" name="字幕 2">
            <a:extLst>
              <a:ext uri="{FF2B5EF4-FFF2-40B4-BE49-F238E27FC236}">
                <a16:creationId xmlns:a16="http://schemas.microsoft.com/office/drawing/2014/main" id="{DD62191D-C121-45F6-958C-67980F2CD4A5}"/>
              </a:ext>
            </a:extLst>
          </p:cNvPr>
          <p:cNvSpPr>
            <a:spLocks noGrp="1"/>
          </p:cNvSpPr>
          <p:nvPr>
            <p:ph type="subTitle" idx="1"/>
          </p:nvPr>
        </p:nvSpPr>
        <p:spPr>
          <a:xfrm>
            <a:off x="1431235" y="1904172"/>
            <a:ext cx="9144000" cy="4325178"/>
          </a:xfrm>
        </p:spPr>
        <p:txBody>
          <a:bodyPr>
            <a:normAutofit lnSpcReduction="10000"/>
          </a:bodyPr>
          <a:lstStyle/>
          <a:p>
            <a:pPr algn="l"/>
            <a:r>
              <a:rPr lang="ja-JP" altLang="en-US" sz="3200" dirty="0"/>
              <a:t>＜○○市　防災行政無線放送＞</a:t>
            </a:r>
            <a:endParaRPr lang="en-US" altLang="ja-JP" sz="3200" dirty="0"/>
          </a:p>
          <a:p>
            <a:pPr algn="l"/>
            <a:r>
              <a:rPr kumimoji="1" lang="ja-JP" altLang="en-US" sz="3200" dirty="0"/>
              <a:t>こちらは</a:t>
            </a:r>
            <a:r>
              <a:rPr lang="ja-JP" altLang="en-US" sz="3200" dirty="0"/>
              <a:t>○○</a:t>
            </a:r>
            <a:r>
              <a:rPr kumimoji="1" lang="ja-JP" altLang="en-US" sz="3200" dirty="0"/>
              <a:t>市です。</a:t>
            </a:r>
            <a:endParaRPr kumimoji="1" lang="en-US" altLang="ja-JP" sz="3200" dirty="0"/>
          </a:p>
          <a:p>
            <a:pPr algn="l"/>
            <a:r>
              <a:rPr lang="ja-JP" altLang="en-US" sz="3200" dirty="0"/>
              <a:t>当地域に、洪水警報が発表されました。</a:t>
            </a:r>
            <a:endParaRPr lang="en-US" altLang="ja-JP" sz="3200" dirty="0"/>
          </a:p>
          <a:p>
            <a:pPr algn="l"/>
            <a:r>
              <a:rPr kumimoji="1" lang="ja-JP" altLang="en-US" sz="3200" dirty="0"/>
              <a:t>今後の気象情報に注意してください。</a:t>
            </a:r>
            <a:endParaRPr kumimoji="1" lang="en-US" altLang="ja-JP" sz="3200" dirty="0"/>
          </a:p>
          <a:p>
            <a:pPr algn="l"/>
            <a:endParaRPr lang="en-US" altLang="ja-JP" sz="3200" dirty="0"/>
          </a:p>
          <a:p>
            <a:pPr algn="l"/>
            <a:endParaRPr kumimoji="1" lang="en-US" altLang="ja-JP" sz="3200" dirty="0"/>
          </a:p>
          <a:p>
            <a:pPr algn="l"/>
            <a:r>
              <a:rPr lang="ja-JP" altLang="en-US" sz="3200" dirty="0"/>
              <a:t>○○市</a:t>
            </a:r>
            <a:endParaRPr lang="en-US" altLang="ja-JP" sz="3200" dirty="0"/>
          </a:p>
          <a:p>
            <a:pPr algn="l"/>
            <a:r>
              <a:rPr lang="ja-JP" altLang="en-US" sz="3200" dirty="0"/>
              <a:t>防災危機管理課</a:t>
            </a:r>
            <a:endParaRPr lang="en-US" altLang="ja-JP" sz="3200" dirty="0"/>
          </a:p>
        </p:txBody>
      </p:sp>
    </p:spTree>
    <p:extLst>
      <p:ext uri="{BB962C8B-B14F-4D97-AF65-F5344CB8AC3E}">
        <p14:creationId xmlns:p14="http://schemas.microsoft.com/office/powerpoint/2010/main" val="1523970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C7C88-E851-4837-A3A0-24D288DF50EB}"/>
              </a:ext>
            </a:extLst>
          </p:cNvPr>
          <p:cNvSpPr>
            <a:spLocks noGrp="1"/>
          </p:cNvSpPr>
          <p:nvPr>
            <p:ph type="ctrTitle"/>
          </p:nvPr>
        </p:nvSpPr>
        <p:spPr>
          <a:xfrm>
            <a:off x="1524000" y="552520"/>
            <a:ext cx="9144000" cy="693185"/>
          </a:xfrm>
        </p:spPr>
        <p:txBody>
          <a:bodyPr>
            <a:normAutofit fontScale="90000"/>
          </a:bodyPr>
          <a:lstStyle/>
          <a:p>
            <a:pPr algn="l"/>
            <a:r>
              <a:rPr kumimoji="1" lang="ja-JP" altLang="en-US" dirty="0"/>
              <a:t>防災みえ　気象警報・注意報</a:t>
            </a:r>
          </a:p>
        </p:txBody>
      </p:sp>
      <p:sp>
        <p:nvSpPr>
          <p:cNvPr id="3" name="字幕 2">
            <a:extLst>
              <a:ext uri="{FF2B5EF4-FFF2-40B4-BE49-F238E27FC236}">
                <a16:creationId xmlns:a16="http://schemas.microsoft.com/office/drawing/2014/main" id="{DD62191D-C121-45F6-958C-67980F2CD4A5}"/>
              </a:ext>
            </a:extLst>
          </p:cNvPr>
          <p:cNvSpPr>
            <a:spLocks noGrp="1"/>
          </p:cNvSpPr>
          <p:nvPr>
            <p:ph type="subTitle" idx="1"/>
          </p:nvPr>
        </p:nvSpPr>
        <p:spPr>
          <a:xfrm>
            <a:off x="1431234" y="1932747"/>
            <a:ext cx="9859617" cy="4439478"/>
          </a:xfrm>
        </p:spPr>
        <p:txBody>
          <a:bodyPr>
            <a:normAutofit lnSpcReduction="10000"/>
          </a:bodyPr>
          <a:lstStyle/>
          <a:p>
            <a:pPr algn="l"/>
            <a:r>
              <a:rPr lang="ja-JP" altLang="en-US" sz="3200" dirty="0"/>
              <a:t>○○</a:t>
            </a:r>
            <a:r>
              <a:rPr kumimoji="1" lang="ja-JP" altLang="en-US" sz="3200" dirty="0"/>
              <a:t>年</a:t>
            </a:r>
            <a:r>
              <a:rPr lang="ja-JP" altLang="en-US" sz="3200" dirty="0"/>
              <a:t>○</a:t>
            </a:r>
            <a:r>
              <a:rPr kumimoji="1" lang="ja-JP" altLang="en-US" sz="3200" dirty="0"/>
              <a:t>月○日　１０時４５分</a:t>
            </a:r>
            <a:r>
              <a:rPr lang="ja-JP" altLang="en-US" sz="3200" dirty="0"/>
              <a:t>（００時４５分）</a:t>
            </a:r>
            <a:endParaRPr lang="en-US" altLang="ja-JP" sz="3200" dirty="0"/>
          </a:p>
          <a:p>
            <a:pPr algn="l"/>
            <a:r>
              <a:rPr lang="ja-JP" altLang="en-US" sz="3200" dirty="0"/>
              <a:t>気象庁の発表の情報です。</a:t>
            </a:r>
            <a:endParaRPr lang="en-US" altLang="ja-JP" sz="3200" dirty="0"/>
          </a:p>
          <a:p>
            <a:pPr algn="l"/>
            <a:endParaRPr lang="en-US" altLang="ja-JP" sz="3200" dirty="0"/>
          </a:p>
          <a:p>
            <a:pPr algn="l"/>
            <a:r>
              <a:rPr kumimoji="1" lang="ja-JP" altLang="en-US" sz="3200" dirty="0"/>
              <a:t>気象警報・注意報</a:t>
            </a:r>
            <a:endParaRPr kumimoji="1" lang="en-US" altLang="ja-JP" sz="3200" dirty="0"/>
          </a:p>
          <a:p>
            <a:pPr algn="l"/>
            <a:endParaRPr lang="en-US" altLang="ja-JP" sz="3200" dirty="0"/>
          </a:p>
          <a:p>
            <a:pPr algn="l"/>
            <a:r>
              <a:rPr kumimoji="1" lang="ja-JP" altLang="en-US" sz="3200" dirty="0"/>
              <a:t>■</a:t>
            </a:r>
            <a:r>
              <a:rPr lang="ja-JP" altLang="en-US" sz="3200" dirty="0"/>
              <a:t>○○</a:t>
            </a:r>
            <a:r>
              <a:rPr kumimoji="1" lang="ja-JP" altLang="en-US" sz="3200" dirty="0"/>
              <a:t>市</a:t>
            </a:r>
            <a:endParaRPr kumimoji="1" lang="en-US" altLang="ja-JP" sz="3200" dirty="0"/>
          </a:p>
          <a:p>
            <a:pPr algn="l"/>
            <a:r>
              <a:rPr lang="ja-JP" altLang="en-US" sz="3200" dirty="0"/>
              <a:t>　大雨警報 発表</a:t>
            </a:r>
            <a:endParaRPr lang="en-US" altLang="ja-JP" sz="3200" dirty="0"/>
          </a:p>
          <a:p>
            <a:pPr algn="l"/>
            <a:r>
              <a:rPr kumimoji="1" lang="ja-JP" altLang="en-US" sz="3200" dirty="0"/>
              <a:t>　</a:t>
            </a:r>
            <a:r>
              <a:rPr lang="ja-JP" altLang="en-US" sz="3200" dirty="0"/>
              <a:t>洪水警報 発表</a:t>
            </a:r>
            <a:endParaRPr kumimoji="1" lang="ja-JP" altLang="en-US" dirty="0"/>
          </a:p>
        </p:txBody>
      </p:sp>
    </p:spTree>
    <p:extLst>
      <p:ext uri="{BB962C8B-B14F-4D97-AF65-F5344CB8AC3E}">
        <p14:creationId xmlns:p14="http://schemas.microsoft.com/office/powerpoint/2010/main" val="3396352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BC7C88-E851-4837-A3A0-24D288DF50EB}"/>
              </a:ext>
            </a:extLst>
          </p:cNvPr>
          <p:cNvSpPr>
            <a:spLocks noGrp="1"/>
          </p:cNvSpPr>
          <p:nvPr>
            <p:ph type="ctrTitle"/>
          </p:nvPr>
        </p:nvSpPr>
        <p:spPr>
          <a:xfrm>
            <a:off x="1524000" y="552520"/>
            <a:ext cx="9144000" cy="693185"/>
          </a:xfrm>
        </p:spPr>
        <p:txBody>
          <a:bodyPr>
            <a:normAutofit fontScale="90000"/>
          </a:bodyPr>
          <a:lstStyle/>
          <a:p>
            <a:pPr algn="l"/>
            <a:r>
              <a:rPr lang="ja-JP" altLang="en-US" dirty="0"/>
              <a:t>警戒レベル３　高齢者等避難</a:t>
            </a:r>
            <a:endParaRPr kumimoji="1" lang="ja-JP" altLang="en-US" dirty="0"/>
          </a:p>
        </p:txBody>
      </p:sp>
      <p:sp>
        <p:nvSpPr>
          <p:cNvPr id="3" name="字幕 2">
            <a:extLst>
              <a:ext uri="{FF2B5EF4-FFF2-40B4-BE49-F238E27FC236}">
                <a16:creationId xmlns:a16="http://schemas.microsoft.com/office/drawing/2014/main" id="{DD62191D-C121-45F6-958C-67980F2CD4A5}"/>
              </a:ext>
            </a:extLst>
          </p:cNvPr>
          <p:cNvSpPr>
            <a:spLocks noGrp="1"/>
          </p:cNvSpPr>
          <p:nvPr>
            <p:ph type="subTitle" idx="1"/>
          </p:nvPr>
        </p:nvSpPr>
        <p:spPr>
          <a:xfrm>
            <a:off x="1431235" y="1719470"/>
            <a:ext cx="9753600" cy="4909930"/>
          </a:xfrm>
        </p:spPr>
        <p:txBody>
          <a:bodyPr>
            <a:normAutofit/>
          </a:bodyPr>
          <a:lstStyle/>
          <a:p>
            <a:pPr algn="l"/>
            <a:r>
              <a:rPr lang="ja-JP" altLang="en-US" sz="3200" dirty="0"/>
              <a:t>警戒レベル３　警戒レベル３</a:t>
            </a:r>
            <a:endParaRPr lang="en-US" altLang="ja-JP" sz="3200" dirty="0"/>
          </a:p>
          <a:p>
            <a:pPr algn="l"/>
            <a:r>
              <a:rPr lang="ja-JP" altLang="en-US" sz="3200" dirty="0"/>
              <a:t>＜○○市　防災行政無線放送＞</a:t>
            </a:r>
            <a:endParaRPr lang="en-US" altLang="ja-JP" sz="3200" dirty="0"/>
          </a:p>
          <a:p>
            <a:pPr algn="l"/>
            <a:r>
              <a:rPr lang="ja-JP" altLang="en-US" sz="3200" dirty="0"/>
              <a:t>こちらは広報○○です。</a:t>
            </a:r>
          </a:p>
          <a:p>
            <a:pPr algn="l"/>
            <a:r>
              <a:rPr lang="ja-JP" altLang="en-US" sz="3200" dirty="0"/>
              <a:t>○○川の水位が、避難判断水位に到達しましたので、■■地区に警戒レベル３「高齢者等避難」を発令しました。</a:t>
            </a:r>
          </a:p>
          <a:p>
            <a:pPr algn="l"/>
            <a:r>
              <a:rPr lang="ja-JP" altLang="en-US" sz="3200" dirty="0"/>
              <a:t>お年寄りの方など、避難に時間がかかる方やその支援者の方は避難場所や安全な親せき・知人宅等に速やかに避難してください。</a:t>
            </a:r>
            <a:endParaRPr kumimoji="1" lang="ja-JP" altLang="en-US" dirty="0"/>
          </a:p>
        </p:txBody>
      </p:sp>
    </p:spTree>
    <p:extLst>
      <p:ext uri="{BB962C8B-B14F-4D97-AF65-F5344CB8AC3E}">
        <p14:creationId xmlns:p14="http://schemas.microsoft.com/office/powerpoint/2010/main" val="267383329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552</Words>
  <Application>Microsoft Office PowerPoint</Application>
  <PresentationFormat>ワイド画面</PresentationFormat>
  <Paragraphs>74</Paragraphs>
  <Slides>9</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9</vt:i4>
      </vt:variant>
    </vt:vector>
  </HeadingPairs>
  <TitlesOfParts>
    <vt:vector size="13" baseType="lpstr">
      <vt:lpstr>游ゴシック</vt:lpstr>
      <vt:lpstr>游ゴシック Light</vt:lpstr>
      <vt:lpstr>Arial</vt:lpstr>
      <vt:lpstr>Office テーマ</vt:lpstr>
      <vt:lpstr>訓練状況付与（例）</vt:lpstr>
      <vt:lpstr>大雨に注意してください</vt:lpstr>
      <vt:lpstr>防災みえ　気象警報・注意報</vt:lpstr>
      <vt:lpstr>防災みえ　○○川　水位情報</vt:lpstr>
      <vt:lpstr>防災みえ　○○川　水位情報</vt:lpstr>
      <vt:lpstr>大雨警報の発表について</vt:lpstr>
      <vt:lpstr>洪水警報の発表について</vt:lpstr>
      <vt:lpstr>防災みえ　気象警報・注意報</vt:lpstr>
      <vt:lpstr>警戒レベル３　高齢者等避難</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大雨警報の発表について</dc:title>
  <dc:creator>r02007</dc:creator>
  <cp:lastModifiedBy>Midimic-R01-04</cp:lastModifiedBy>
  <cp:revision>17</cp:revision>
  <dcterms:created xsi:type="dcterms:W3CDTF">2023-02-13T03:49:29Z</dcterms:created>
  <dcterms:modified xsi:type="dcterms:W3CDTF">2024-03-13T05:48:24Z</dcterms:modified>
</cp:coreProperties>
</file>