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5C9B9-F575-48B8-9EB9-0A430B74F012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7A9C-C2B2-4295-B12C-43B0AAD535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78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「村を救った子ども達」安政の地震津波　</a:t>
            </a:r>
            <a:r>
              <a:rPr lang="en-US" altLang="ja-JP" dirty="0"/>
              <a:t>1854</a:t>
            </a:r>
            <a:r>
              <a:rPr lang="ja-JP" altLang="en-US" dirty="0"/>
              <a:t>・</a:t>
            </a:r>
            <a:r>
              <a:rPr lang="en-US" altLang="ja-JP" dirty="0"/>
              <a:t>11</a:t>
            </a:r>
            <a:r>
              <a:rPr lang="ja-JP" altLang="en-US" dirty="0"/>
              <a:t>・４（現歴</a:t>
            </a:r>
            <a:r>
              <a:rPr lang="en-US" altLang="ja-JP" dirty="0"/>
              <a:t>12</a:t>
            </a:r>
            <a:r>
              <a:rPr lang="ja-JP" altLang="en-US" dirty="0"/>
              <a:t>・</a:t>
            </a:r>
            <a:r>
              <a:rPr lang="en-US" altLang="ja-JP" dirty="0"/>
              <a:t>23 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06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1256" y="827584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27984"/>
            <a:ext cx="5486400" cy="4248472"/>
          </a:xfrm>
        </p:spPr>
        <p:txBody>
          <a:bodyPr/>
          <a:lstStyle/>
          <a:p>
            <a:r>
              <a:rPr lang="ja-JP" altLang="en-US" dirty="0" smtClean="0">
                <a:latin typeface="+mn-ea"/>
              </a:rPr>
              <a:t>①江戸</a:t>
            </a:r>
            <a:r>
              <a:rPr lang="ja-JP" altLang="en-US" dirty="0">
                <a:latin typeface="+mn-ea"/>
              </a:rPr>
              <a:t>時代、古和浦の庄屋・岩吉は暇があると子どもたちを集め、この土地の話を</a:t>
            </a:r>
            <a:r>
              <a:rPr lang="ja-JP" altLang="en-US" dirty="0" smtClean="0">
                <a:latin typeface="+mn-ea"/>
              </a:rPr>
              <a:t>聞かせた。</a:t>
            </a:r>
            <a:endParaRPr lang="en-US" altLang="ja-JP" dirty="0" smtClean="0">
              <a:latin typeface="+mn-ea"/>
            </a:endParaRPr>
          </a:p>
          <a:p>
            <a:r>
              <a:rPr lang="ja-JP" altLang="en-US" dirty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特</a:t>
            </a:r>
            <a:r>
              <a:rPr lang="ja-JP" altLang="en-US" dirty="0">
                <a:latin typeface="+mn-ea"/>
              </a:rPr>
              <a:t>に、庄屋の家に代々伝わる文書に書かれている「宝永の地震」</a:t>
            </a:r>
            <a:r>
              <a:rPr lang="en-US" altLang="ja-JP" dirty="0">
                <a:latin typeface="+mn-ea"/>
              </a:rPr>
              <a:t>(</a:t>
            </a:r>
            <a:r>
              <a:rPr lang="en-US" altLang="ja-JP" dirty="0" smtClean="0">
                <a:latin typeface="+mn-ea"/>
              </a:rPr>
              <a:t>170710</a:t>
            </a:r>
            <a:r>
              <a:rPr lang="ja-JP" altLang="en-US" dirty="0" smtClean="0">
                <a:latin typeface="+mn-ea"/>
              </a:rPr>
              <a:t>・</a:t>
            </a:r>
            <a:r>
              <a:rPr lang="en-US" altLang="ja-JP" dirty="0" smtClean="0">
                <a:latin typeface="+mn-ea"/>
              </a:rPr>
              <a:t>28</a:t>
            </a:r>
            <a:r>
              <a:rPr lang="en-US" altLang="ja-JP" dirty="0">
                <a:latin typeface="+mn-ea"/>
              </a:rPr>
              <a:t>)</a:t>
            </a:r>
            <a:r>
              <a:rPr lang="ja-JP" altLang="en-US" dirty="0">
                <a:latin typeface="+mn-ea"/>
              </a:rPr>
              <a:t>のことは詳しく話した。　</a:t>
            </a:r>
          </a:p>
          <a:p>
            <a:r>
              <a:rPr lang="ja-JP" altLang="en-US" dirty="0">
                <a:latin typeface="+mn-ea"/>
              </a:rPr>
              <a:t>　子供たちは、岩吉から「大地震があって、津波が来ると思ったら山へ逃げないかん。</a:t>
            </a:r>
            <a:r>
              <a:rPr lang="ja-JP" altLang="en-US" dirty="0" smtClean="0">
                <a:latin typeface="+mn-ea"/>
              </a:rPr>
              <a:t>」と</a:t>
            </a:r>
            <a:r>
              <a:rPr lang="ja-JP" altLang="en-US" dirty="0">
                <a:latin typeface="+mn-ea"/>
              </a:rPr>
              <a:t>教えられ、家に帰ってから家族にもその話をした。</a:t>
            </a:r>
          </a:p>
          <a:p>
            <a:endParaRPr lang="ja-JP" altLang="en-US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   </a:t>
            </a:r>
            <a:endParaRPr lang="en-US" altLang="ja-JP" dirty="0" smtClean="0">
              <a:latin typeface="+mn-ea"/>
            </a:endParaRPr>
          </a:p>
          <a:p>
            <a:r>
              <a:rPr lang="ja-JP" altLang="en-US" dirty="0">
                <a:latin typeface="+mn-ea"/>
              </a:rPr>
              <a:t>　</a:t>
            </a:r>
            <a:r>
              <a:rPr lang="en-US" altLang="ja-JP" dirty="0" smtClean="0">
                <a:latin typeface="+mn-ea"/>
              </a:rPr>
              <a:t>※</a:t>
            </a:r>
            <a:r>
              <a:rPr lang="ja-JP" altLang="en-US" dirty="0" smtClean="0">
                <a:latin typeface="+mn-ea"/>
              </a:rPr>
              <a:t> </a:t>
            </a:r>
            <a:r>
              <a:rPr lang="en-US" altLang="ja-JP" dirty="0">
                <a:latin typeface="+mn-ea"/>
              </a:rPr>
              <a:t>〈</a:t>
            </a:r>
            <a:r>
              <a:rPr lang="ja-JP" altLang="en-US" dirty="0">
                <a:latin typeface="+mn-ea"/>
              </a:rPr>
              <a:t>絵作成</a:t>
            </a:r>
            <a:r>
              <a:rPr lang="en-US" altLang="ja-JP" dirty="0">
                <a:latin typeface="+mn-ea"/>
              </a:rPr>
              <a:t>〉</a:t>
            </a:r>
            <a:r>
              <a:rPr lang="ja-JP" altLang="en-US" dirty="0">
                <a:latin typeface="+mn-ea"/>
              </a:rPr>
              <a:t>　　庄屋と話す子どもたち</a:t>
            </a:r>
          </a:p>
          <a:p>
            <a:r>
              <a:rPr lang="ja-JP" altLang="en-US" dirty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　　</a:t>
            </a:r>
            <a:r>
              <a:rPr lang="en-US" altLang="ja-JP" dirty="0" smtClean="0">
                <a:latin typeface="+mn-ea"/>
              </a:rPr>
              <a:t>〈</a:t>
            </a:r>
            <a:r>
              <a:rPr lang="ja-JP" altLang="en-US" dirty="0">
                <a:latin typeface="+mn-ea"/>
              </a:rPr>
              <a:t>セリフ作成</a:t>
            </a:r>
            <a:r>
              <a:rPr lang="en-US" altLang="ja-JP" dirty="0">
                <a:latin typeface="+mn-ea"/>
              </a:rPr>
              <a:t>〉</a:t>
            </a:r>
            <a:r>
              <a:rPr lang="ja-JP" altLang="en-US" dirty="0">
                <a:latin typeface="+mn-ea"/>
              </a:rPr>
              <a:t>庄屋と子どもたちの会話</a:t>
            </a:r>
          </a:p>
          <a:p>
            <a:endParaRPr lang="ja-JP" altLang="en-US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   ＊宝永地震</a:t>
            </a:r>
            <a:r>
              <a:rPr lang="en-US" altLang="ja-JP" dirty="0">
                <a:latin typeface="+mn-ea"/>
              </a:rPr>
              <a:t>…</a:t>
            </a:r>
            <a:r>
              <a:rPr lang="ja-JP" altLang="en-US" dirty="0">
                <a:latin typeface="+mn-ea"/>
              </a:rPr>
              <a:t>南海トラフを震源とする地震。</a:t>
            </a:r>
            <a:r>
              <a:rPr lang="en-US" altLang="ja-JP" dirty="0">
                <a:latin typeface="+mn-ea"/>
              </a:rPr>
              <a:t>13</a:t>
            </a:r>
            <a:r>
              <a:rPr lang="ja-JP" altLang="en-US" dirty="0">
                <a:latin typeface="+mn-ea"/>
              </a:rPr>
              <a:t>～</a:t>
            </a:r>
            <a:r>
              <a:rPr lang="en-US" altLang="ja-JP" dirty="0">
                <a:latin typeface="+mn-ea"/>
              </a:rPr>
              <a:t>14</a:t>
            </a:r>
            <a:r>
              <a:rPr lang="ja-JP" altLang="en-US" dirty="0">
                <a:latin typeface="+mn-ea"/>
              </a:rPr>
              <a:t>時頃発生。Ｍ８・６（推定）。</a:t>
            </a:r>
          </a:p>
          <a:p>
            <a:r>
              <a:rPr lang="ja-JP" altLang="en-US" dirty="0">
                <a:latin typeface="+mn-ea"/>
              </a:rPr>
              <a:t>　　 鳥羽で震度６（推定）。到達した津波の高さは、贄浦で８～</a:t>
            </a:r>
            <a:r>
              <a:rPr lang="en-US" altLang="ja-JP" dirty="0">
                <a:latin typeface="+mn-ea"/>
              </a:rPr>
              <a:t>11</a:t>
            </a:r>
            <a:r>
              <a:rPr lang="ja-JP" altLang="en-US" dirty="0" err="1">
                <a:latin typeface="+mn-ea"/>
              </a:rPr>
              <a:t>ｍ</a:t>
            </a:r>
            <a:r>
              <a:rPr lang="ja-JP" altLang="en-US" dirty="0">
                <a:latin typeface="+mn-ea"/>
              </a:rPr>
              <a:t>。　 </a:t>
            </a:r>
          </a:p>
          <a:p>
            <a:r>
              <a:rPr lang="ja-JP" altLang="en-US" dirty="0">
                <a:latin typeface="+mn-ea"/>
              </a:rPr>
              <a:t>   ＊古和浦での被害</a:t>
            </a:r>
            <a:r>
              <a:rPr lang="en-US" altLang="ja-JP" dirty="0">
                <a:latin typeface="+mn-ea"/>
              </a:rPr>
              <a:t>…</a:t>
            </a:r>
            <a:r>
              <a:rPr lang="ja-JP" altLang="en-US" dirty="0">
                <a:latin typeface="+mn-ea"/>
              </a:rPr>
              <a:t>家屋流失</a:t>
            </a:r>
            <a:r>
              <a:rPr lang="en-US" altLang="ja-JP" dirty="0">
                <a:latin typeface="+mn-ea"/>
              </a:rPr>
              <a:t>138</a:t>
            </a:r>
            <a:r>
              <a:rPr lang="ja-JP" altLang="en-US" dirty="0">
                <a:latin typeface="+mn-ea"/>
              </a:rPr>
              <a:t>軒。死者</a:t>
            </a:r>
            <a:r>
              <a:rPr lang="en-US" altLang="ja-JP" dirty="0">
                <a:latin typeface="+mn-ea"/>
              </a:rPr>
              <a:t>65</a:t>
            </a:r>
            <a:r>
              <a:rPr lang="ja-JP" altLang="en-US" dirty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371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②</a:t>
            </a:r>
            <a:r>
              <a:rPr lang="ja-JP" altLang="en-US" dirty="0"/>
              <a:t>その年の６月</a:t>
            </a:r>
            <a:r>
              <a:rPr lang="en-US" altLang="ja-JP" dirty="0"/>
              <a:t>14</a:t>
            </a:r>
            <a:r>
              <a:rPr lang="ja-JP" altLang="en-US" dirty="0"/>
              <a:t>日の昼すぎ、昨夜の小さな地震に続いて、大きな地震があった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子ども</a:t>
            </a:r>
            <a:r>
              <a:rPr lang="ja-JP" altLang="en-US" dirty="0"/>
              <a:t>たちは、口々に「地震だー」「山に登れー」と叫びながら、山へ登り始めた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子ども</a:t>
            </a:r>
            <a:r>
              <a:rPr lang="ja-JP" altLang="en-US" dirty="0"/>
              <a:t>たちの親を含む、多くの大人がそれに続いて山に上った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その</a:t>
            </a:r>
            <a:r>
              <a:rPr lang="ja-JP" altLang="en-US" dirty="0"/>
              <a:t>日は夜にかけて</a:t>
            </a:r>
            <a:r>
              <a:rPr lang="ja-JP" altLang="en-US" dirty="0" smtClean="0"/>
              <a:t>、さらに</a:t>
            </a:r>
            <a:r>
              <a:rPr lang="ja-JP" altLang="en-US" dirty="0"/>
              <a:t>２度地震があり、地震や津波の恐怖から８日間も山を下りられない者も現れた。    　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村</a:t>
            </a:r>
            <a:r>
              <a:rPr lang="ja-JP" altLang="en-US" dirty="0"/>
              <a:t>では、山に逃げたことについてうわさ話がなされた。</a:t>
            </a:r>
          </a:p>
          <a:p>
            <a:endParaRPr lang="ja-JP" altLang="en-US" dirty="0"/>
          </a:p>
          <a:p>
            <a:r>
              <a:rPr lang="ja-JP" altLang="en-US" dirty="0"/>
              <a:t>   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※</a:t>
            </a:r>
            <a:r>
              <a:rPr lang="ja-JP" altLang="en-US" dirty="0" smtClean="0"/>
              <a:t> </a:t>
            </a:r>
            <a:r>
              <a:rPr lang="en-US" altLang="ja-JP" dirty="0"/>
              <a:t>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子どもについて山を登る大人たち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山に登る子どもたち、村での噂話</a:t>
            </a:r>
          </a:p>
          <a:p>
            <a:r>
              <a:rPr lang="ja-JP" altLang="en-US" dirty="0"/>
              <a:t>  </a:t>
            </a:r>
          </a:p>
          <a:p>
            <a:endParaRPr lang="ja-JP" altLang="en-US" dirty="0">
              <a:latin typeface="+mn-ea"/>
            </a:endParaRPr>
          </a:p>
          <a:p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    </a:t>
            </a:r>
            <a:endParaRPr lang="en-US" altLang="ja-JP" dirty="0" smtClean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dirty="0" smtClean="0"/>
              <a:t>  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094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③その</a:t>
            </a:r>
            <a:r>
              <a:rPr lang="ja-JP" altLang="en-US" dirty="0"/>
              <a:t>年の</a:t>
            </a:r>
            <a:r>
              <a:rPr lang="en-US" altLang="ja-JP" dirty="0"/>
              <a:t>11</a:t>
            </a:r>
            <a:r>
              <a:rPr lang="ja-JP" altLang="en-US" dirty="0"/>
              <a:t>月４日の朝は、西の風が吹く穏やかな日だった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　朝</a:t>
            </a:r>
            <a:r>
              <a:rPr lang="ja-JP" altLang="en-US" dirty="0"/>
              <a:t>８時すぎ、突然</a:t>
            </a:r>
            <a:r>
              <a:rPr lang="ja-JP" altLang="en-US" dirty="0" smtClean="0"/>
              <a:t>地面が</a:t>
            </a:r>
            <a:r>
              <a:rPr lang="ja-JP" altLang="en-US" dirty="0"/>
              <a:t>大ゆれにゆれて、立っていられないほどの大地震が起こった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人々</a:t>
            </a:r>
            <a:r>
              <a:rPr lang="ja-JP" altLang="en-US" dirty="0"/>
              <a:t>のある者は</a:t>
            </a:r>
            <a:r>
              <a:rPr lang="ja-JP" altLang="en-US" dirty="0" smtClean="0"/>
              <a:t>地べたに</a:t>
            </a:r>
            <a:r>
              <a:rPr lang="ja-JP" altLang="en-US" dirty="0"/>
              <a:t>座り込み、ある者ははいつくばった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子ども</a:t>
            </a:r>
            <a:r>
              <a:rPr lang="ja-JP" altLang="en-US" dirty="0"/>
              <a:t>たちは皆大声で泣いた。</a:t>
            </a:r>
          </a:p>
          <a:p>
            <a:r>
              <a:rPr lang="ja-JP" altLang="en-US" dirty="0"/>
              <a:t>　</a:t>
            </a:r>
          </a:p>
          <a:p>
            <a:r>
              <a:rPr lang="ja-JP" altLang="en-US" dirty="0"/>
              <a:t>    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※〈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地震の様子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　 </a:t>
            </a:r>
            <a:r>
              <a:rPr lang="en-US" altLang="ja-JP" dirty="0" smtClean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地震に逢った人々の言葉。泣く子どもたち。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271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④　しばらくして地震は治まった。</a:t>
            </a:r>
          </a:p>
          <a:p>
            <a:r>
              <a:rPr lang="ja-JP" altLang="en-US" dirty="0"/>
              <a:t>      子どもたちは岩吉の言葉を思い出し、前と同様に叫びながら山へ登った。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その</a:t>
            </a:r>
            <a:r>
              <a:rPr lang="ja-JP" altLang="en-US" dirty="0"/>
              <a:t>後ろから、老人たちを中心とした村人たちが山に登った。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その</a:t>
            </a:r>
            <a:r>
              <a:rPr lang="ja-JP" altLang="en-US" dirty="0"/>
              <a:t>頃、村には津波が迫っていた。</a:t>
            </a:r>
          </a:p>
          <a:p>
            <a:r>
              <a:rPr lang="ja-JP" altLang="en-US" dirty="0"/>
              <a:t> </a:t>
            </a:r>
          </a:p>
          <a:p>
            <a:r>
              <a:rPr lang="ja-JP" altLang="en-US" dirty="0"/>
              <a:t>   </a:t>
            </a:r>
            <a:r>
              <a:rPr lang="en-US" altLang="ja-JP" dirty="0"/>
              <a:t>※</a:t>
            </a:r>
            <a:r>
              <a:rPr lang="ja-JP" altLang="en-US" dirty="0" smtClean="0"/>
              <a:t> </a:t>
            </a:r>
            <a:r>
              <a:rPr lang="en-US" altLang="ja-JP" dirty="0"/>
              <a:t>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山へ逃れる人々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子どもたちの声。村人の反応。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362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⑤　しばらくすると、海の方から助けを求める声が聞こえてきた。声のする方を</a:t>
            </a:r>
            <a:r>
              <a:rPr lang="ja-JP" altLang="en-US" dirty="0" smtClean="0"/>
              <a:t>見る　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と、辺り</a:t>
            </a:r>
            <a:r>
              <a:rPr lang="ja-JP" altLang="en-US" dirty="0"/>
              <a:t>は一面の海原となっていた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海辺</a:t>
            </a:r>
            <a:r>
              <a:rPr lang="ja-JP" altLang="en-US" dirty="0"/>
              <a:t>の家はほとんど屋根まで浸水していた。</a:t>
            </a:r>
          </a:p>
          <a:p>
            <a:r>
              <a:rPr lang="ja-JP" altLang="en-US" dirty="0"/>
              <a:t>      声の主は船の上で網を直していた老人だった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村人</a:t>
            </a:r>
            <a:r>
              <a:rPr lang="ja-JP" altLang="en-US" dirty="0"/>
              <a:t>たちは何とかできないかと</a:t>
            </a:r>
            <a:r>
              <a:rPr lang="ja-JP" altLang="en-US" dirty="0" smtClean="0"/>
              <a:t>考えた</a:t>
            </a:r>
            <a:r>
              <a:rPr lang="ja-JP" altLang="en-US" dirty="0"/>
              <a:t>が、津波による引き波によって船は転覆し、村人たちの目前で老人は波に</a:t>
            </a:r>
            <a:r>
              <a:rPr lang="ja-JP" altLang="en-US" dirty="0" smtClean="0"/>
              <a:t>さらわれた。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　　</a:t>
            </a:r>
            <a:r>
              <a:rPr lang="en-US" altLang="ja-JP" dirty="0" smtClean="0"/>
              <a:t>※〈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波間に浮かぶ老人と、それを山から見る村人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助けを呼ぶ声。村人の反応。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550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⑥</a:t>
            </a:r>
            <a:r>
              <a:rPr lang="ja-JP" altLang="en-US" dirty="0"/>
              <a:t>　津波が去った後で村に降りると、地面はドロや砂だらけだった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家々</a:t>
            </a:r>
            <a:r>
              <a:rPr lang="ja-JP" altLang="en-US" dirty="0"/>
              <a:t>は流され、</a:t>
            </a:r>
            <a:r>
              <a:rPr lang="ja-JP" altLang="en-US" dirty="0" smtClean="0"/>
              <a:t>つぶされ</a:t>
            </a:r>
            <a:r>
              <a:rPr lang="ja-JP" altLang="en-US" dirty="0"/>
              <a:t>、家の跡すらわからない所も多かった。防波堤の</a:t>
            </a:r>
            <a:r>
              <a:rPr lang="ja-JP" altLang="en-US" dirty="0" smtClean="0"/>
              <a:t>石垣は</a:t>
            </a:r>
            <a:endParaRPr lang="en-US" altLang="ja-JP" dirty="0" smtClean="0"/>
          </a:p>
          <a:p>
            <a:r>
              <a:rPr lang="ja-JP" altLang="en-US" dirty="0" smtClean="0"/>
              <a:t>   崩れていた。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※</a:t>
            </a:r>
            <a:r>
              <a:rPr lang="en-US" altLang="ja-JP" dirty="0"/>
              <a:t>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村の惨状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村を見た人々の声</a:t>
            </a:r>
            <a:endParaRPr lang="ja-JP" altLang="en-US" dirty="0" smtClean="0"/>
          </a:p>
          <a:p>
            <a:endParaRPr lang="ja-JP" altLang="en-US" dirty="0"/>
          </a:p>
          <a:p>
            <a:r>
              <a:rPr lang="ja-JP" altLang="en-US" dirty="0"/>
              <a:t>   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660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⑦岩</a:t>
            </a:r>
            <a:r>
              <a:rPr lang="ja-JP" altLang="en-US" dirty="0"/>
              <a:t>吉は、子どもたちのおかげで村人がたくさん助かったことで、子どもたちに感　　　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謝した。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この</a:t>
            </a:r>
            <a:r>
              <a:rPr lang="ja-JP" altLang="en-US" dirty="0"/>
              <a:t>体験を子孫に語り伝えることも</a:t>
            </a:r>
            <a:r>
              <a:rPr lang="ja-JP" altLang="en-US" dirty="0" smtClean="0"/>
              <a:t>託した。</a:t>
            </a:r>
            <a:endParaRPr lang="en-US" altLang="ja-JP" dirty="0" smtClean="0"/>
          </a:p>
          <a:p>
            <a:endParaRPr lang="en-US" altLang="ja-JP" dirty="0"/>
          </a:p>
          <a:p>
            <a:endParaRPr lang="ja-JP" altLang="en-US" dirty="0"/>
          </a:p>
          <a:p>
            <a:r>
              <a:rPr lang="ja-JP" altLang="en-US" dirty="0" smtClean="0"/>
              <a:t>　　</a:t>
            </a:r>
            <a:r>
              <a:rPr lang="en-US" altLang="ja-JP" dirty="0" smtClean="0"/>
              <a:t>※〈</a:t>
            </a:r>
            <a:r>
              <a:rPr lang="ja-JP" altLang="en-US" dirty="0"/>
              <a:t>絵作成</a:t>
            </a:r>
            <a:r>
              <a:rPr lang="en-US" altLang="ja-JP" dirty="0"/>
              <a:t>〉</a:t>
            </a:r>
            <a:r>
              <a:rPr lang="ja-JP" altLang="en-US" dirty="0"/>
              <a:t>　　子どもたちにお礼をする岩吉</a:t>
            </a:r>
          </a:p>
          <a:p>
            <a:r>
              <a:rPr lang="ja-JP" altLang="en-US" dirty="0"/>
              <a:t>　　</a:t>
            </a:r>
            <a:r>
              <a:rPr lang="ja-JP" altLang="en-US" dirty="0" smtClean="0"/>
              <a:t>　 </a:t>
            </a:r>
            <a:r>
              <a:rPr lang="en-US" altLang="ja-JP" dirty="0" smtClean="0"/>
              <a:t>〈</a:t>
            </a:r>
            <a:r>
              <a:rPr lang="ja-JP" altLang="en-US" dirty="0"/>
              <a:t>セリフ作成</a:t>
            </a:r>
            <a:r>
              <a:rPr lang="en-US" altLang="ja-JP" dirty="0"/>
              <a:t>〉</a:t>
            </a:r>
            <a:r>
              <a:rPr lang="ja-JP" altLang="en-US" dirty="0"/>
              <a:t>岩吉の感謝の言葉と、後世に語り伝えることを頼む言葉</a:t>
            </a:r>
          </a:p>
          <a:p>
            <a:endParaRPr lang="en-US" altLang="ja-JP" dirty="0"/>
          </a:p>
          <a:p>
            <a:r>
              <a:rPr lang="ja-JP" altLang="en-US" dirty="0" smtClean="0"/>
              <a:t>＊</a:t>
            </a:r>
            <a:r>
              <a:rPr lang="ja-JP" altLang="en-US" dirty="0"/>
              <a:t>安政東海地震</a:t>
            </a:r>
            <a:r>
              <a:rPr lang="en-US" altLang="ja-JP" dirty="0"/>
              <a:t>…</a:t>
            </a:r>
            <a:r>
              <a:rPr lang="ja-JP" altLang="en-US" dirty="0"/>
              <a:t>南海トラフを震源とする地震。８～９時頃発生。Ｍ８・４（推定）。</a:t>
            </a:r>
          </a:p>
          <a:p>
            <a:r>
              <a:rPr lang="ja-JP" altLang="en-US" dirty="0"/>
              <a:t>　 </a:t>
            </a:r>
            <a:r>
              <a:rPr lang="ja-JP" altLang="en-US" dirty="0" smtClean="0"/>
              <a:t>鳥羽</a:t>
            </a:r>
            <a:r>
              <a:rPr lang="ja-JP" altLang="en-US" dirty="0"/>
              <a:t>で震度６（推定）。到達した津波の高さは、鳥羽で５ｍ。</a:t>
            </a:r>
          </a:p>
          <a:p>
            <a:r>
              <a:rPr lang="ja-JP" altLang="en-US" dirty="0"/>
              <a:t>　 </a:t>
            </a:r>
            <a:r>
              <a:rPr lang="en-US" altLang="ja-JP" dirty="0" smtClean="0"/>
              <a:t>32</a:t>
            </a:r>
            <a:r>
              <a:rPr lang="ja-JP" altLang="en-US" dirty="0"/>
              <a:t>時間後に安政南海地震。</a:t>
            </a:r>
          </a:p>
          <a:p>
            <a:r>
              <a:rPr lang="ja-JP" altLang="en-US" dirty="0" smtClean="0"/>
              <a:t>＊</a:t>
            </a:r>
            <a:r>
              <a:rPr lang="ja-JP" altLang="en-US" dirty="0"/>
              <a:t>古和浦の被害</a:t>
            </a:r>
            <a:r>
              <a:rPr lang="en-US" altLang="ja-JP" dirty="0"/>
              <a:t>…</a:t>
            </a:r>
            <a:r>
              <a:rPr lang="ja-JP" altLang="en-US" dirty="0"/>
              <a:t>家屋流失</a:t>
            </a:r>
            <a:r>
              <a:rPr lang="en-US" altLang="ja-JP" dirty="0"/>
              <a:t>124</a:t>
            </a:r>
            <a:r>
              <a:rPr lang="ja-JP" altLang="en-US" dirty="0"/>
              <a:t>軒。家屋倒壊</a:t>
            </a:r>
            <a:r>
              <a:rPr lang="en-US" altLang="ja-JP" dirty="0"/>
              <a:t>18</a:t>
            </a:r>
            <a:r>
              <a:rPr lang="ja-JP" altLang="en-US" dirty="0"/>
              <a:t>軒。隠居家</a:t>
            </a:r>
            <a:r>
              <a:rPr lang="en-US" altLang="ja-JP" dirty="0"/>
              <a:t>70</a:t>
            </a:r>
            <a:r>
              <a:rPr lang="ja-JP" altLang="en-US" dirty="0"/>
              <a:t>軒流失。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 </a:t>
            </a:r>
            <a:r>
              <a:rPr lang="ja-JP" altLang="en-US" dirty="0"/>
              <a:t>牛２匹と高札場流失。死者５名。</a:t>
            </a:r>
          </a:p>
          <a:p>
            <a:r>
              <a:rPr lang="ja-JP" altLang="en-US" dirty="0"/>
              <a:t>    </a:t>
            </a:r>
            <a:r>
              <a:rPr lang="ja-JP" altLang="en-US" dirty="0" smtClean="0"/>
              <a:t>                              </a:t>
            </a:r>
            <a:r>
              <a:rPr lang="ja-JP" altLang="en-US" dirty="0"/>
              <a:t>↑</a:t>
            </a:r>
          </a:p>
          <a:p>
            <a:r>
              <a:rPr lang="ja-JP" altLang="en-US" dirty="0"/>
              <a:t>  </a:t>
            </a:r>
            <a:r>
              <a:rPr lang="ja-JP" altLang="en-US" dirty="0" smtClean="0"/>
              <a:t> </a:t>
            </a:r>
            <a:r>
              <a:rPr lang="ja-JP" altLang="en-US" dirty="0"/>
              <a:t>家屋等の流失に比べ、死者が少ない</a:t>
            </a:r>
            <a:r>
              <a:rPr lang="ja-JP" altLang="en-US" dirty="0" smtClean="0"/>
              <a:t>。＝</a:t>
            </a:r>
            <a:r>
              <a:rPr lang="ja-JP" altLang="en-US" dirty="0"/>
              <a:t>子どもたちのおかげ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7A9C-C2B2-4295-B12C-43B0AAD535D5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798" y="3739262"/>
            <a:ext cx="42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577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51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882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67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88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43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58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82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84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43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42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63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D9DB0-5C33-4F1E-87A1-C6D82FB9AB93}" type="datetimeFigureOut">
              <a:rPr kumimoji="1" lang="ja-JP" altLang="en-US" smtClean="0"/>
              <a:t>2018/8/3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CA72D-3879-4672-BB00-240229C070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88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防災紙芝居パワーポイント\南伊勢高校\K5_B6602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5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防災紙芝居パワーポイント\南伊勢高校\K5_B6604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" y="404664"/>
            <a:ext cx="9137035" cy="605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防災紙芝居パワーポイント\南伊勢高校\K5_B6606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防災紙芝居パワーポイント\南伊勢高校\K5_B6605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" y="404664"/>
            <a:ext cx="9137035" cy="605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5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防災紙芝居パワーポイント\南伊勢高校\K5_B6607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防災紙芝居パワーポイント\南伊勢高校\K5_B6608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" y="404664"/>
            <a:ext cx="913007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防災紙芝居パワーポイント\南伊勢高校\K5_B6609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050"/>
            <a:ext cx="9137035" cy="605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防災紙芝居パワーポイント\南伊勢高校\K5_B6611_R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" y="404664"/>
            <a:ext cx="913007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121</Words>
  <Application>Microsoft Office PowerPoint</Application>
  <PresentationFormat>画面に合わせる (4:3)</PresentationFormat>
  <Paragraphs>91</Paragraphs>
  <Slides>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ＭＳ Ｐゴシック</vt:lpstr>
      <vt:lpstr>ＭＳ 明朝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mieken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mieken</dc:creator>
  <cp:lastModifiedBy>瀧川昌俊（みえ防災・減災センター）</cp:lastModifiedBy>
  <cp:revision>15</cp:revision>
  <dcterms:created xsi:type="dcterms:W3CDTF">2018-06-21T07:15:01Z</dcterms:created>
  <dcterms:modified xsi:type="dcterms:W3CDTF">2018-08-03T06:13:32Z</dcterms:modified>
</cp:coreProperties>
</file>